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62" r:id="rId1"/>
  </p:sldMasterIdLst>
  <p:notesMasterIdLst>
    <p:notesMasterId r:id="rId11"/>
  </p:notesMasterIdLst>
  <p:sldIdLst>
    <p:sldId id="1421" r:id="rId2"/>
    <p:sldId id="1437" r:id="rId3"/>
    <p:sldId id="1439" r:id="rId4"/>
    <p:sldId id="1440" r:id="rId5"/>
    <p:sldId id="1447" r:id="rId6"/>
    <p:sldId id="1441" r:id="rId7"/>
    <p:sldId id="1448" r:id="rId8"/>
    <p:sldId id="1444" r:id="rId9"/>
    <p:sldId id="1446" r:id="rId10"/>
  </p:sldIdLst>
  <p:sldSz cx="9906000" cy="6858000" type="A4"/>
  <p:notesSz cx="10234613" cy="7104063"/>
  <p:embeddedFontLst>
    <p:embeddedFont>
      <p:font typeface="KoPub돋움체 Bold" panose="02020603020101020101" pitchFamily="18" charset="-127"/>
      <p:regular r:id="rId12"/>
    </p:embeddedFont>
    <p:embeddedFont>
      <p:font typeface="KoPub돋움체 Light" panose="02020603020101020101" pitchFamily="18" charset="-127"/>
      <p:regular r:id="rId13"/>
    </p:embeddedFont>
    <p:embeddedFont>
      <p:font typeface="KoPub돋움체 Medium" panose="02020603020101020101" pitchFamily="18" charset="-127"/>
      <p:regular r:id="rId14"/>
    </p:embeddedFont>
    <p:embeddedFont>
      <p:font typeface="HY견고딕" panose="02030600000101010101" pitchFamily="18" charset="-127"/>
      <p:regular r:id="rId15"/>
    </p:embeddedFont>
    <p:embeddedFont>
      <p:font typeface="HY헤드라인M" panose="02030600000101010101" pitchFamily="18" charset="-127"/>
      <p:regular r:id="rId16"/>
    </p:embeddedFont>
    <p:embeddedFont>
      <p:font typeface="Trebuchet MS" panose="020B0603020202020204" pitchFamily="34" charset="0"/>
      <p:regular r:id="rId17"/>
      <p:bold r:id="rId18"/>
      <p:italic r:id="rId19"/>
      <p:boldItalic r:id="rId20"/>
    </p:embeddedFont>
    <p:embeddedFont>
      <p:font typeface="맑은 고딕" panose="020B0503020000020004" pitchFamily="50" charset="-127"/>
      <p:regular r:id="rId21"/>
      <p:bold r:id="rId22"/>
    </p:embeddedFont>
  </p:embeddedFontLst>
  <p:defaultTextStyle>
    <a:defPPr>
      <a:defRPr lang="en-US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Arial" pitchFamily="34" charset="0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8" userDrawn="1">
          <p15:clr>
            <a:srgbClr val="A4A3A4"/>
          </p15:clr>
        </p15:guide>
        <p15:guide id="2" pos="322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83404"/>
    <a:srgbClr val="FFFFCC"/>
    <a:srgbClr val="FF3300"/>
    <a:srgbClr val="CCFFCC"/>
    <a:srgbClr val="D8E072"/>
    <a:srgbClr val="FF9393"/>
    <a:srgbClr val="F3F3F3"/>
    <a:srgbClr val="7F222E"/>
    <a:srgbClr val="CD36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602E90-6349-4AC7-B601-4A2B9CC1180F}" v="8" dt="2025-06-14T05:50:25.8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53" autoAdjust="0"/>
    <p:restoredTop sz="90812" autoAdjust="0"/>
  </p:normalViewPr>
  <p:slideViewPr>
    <p:cSldViewPr snapToGrid="0">
      <p:cViewPr varScale="1">
        <p:scale>
          <a:sx n="102" d="100"/>
          <a:sy n="102" d="100"/>
        </p:scale>
        <p:origin x="2136" y="31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4" d="100"/>
          <a:sy n="114" d="100"/>
        </p:scale>
        <p:origin x="2076" y="96"/>
      </p:cViewPr>
      <p:guideLst>
        <p:guide orient="horz" pos="2238"/>
        <p:guide pos="3224"/>
      </p:guideLst>
    </p:cSldViewPr>
  </p:notes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microsoft.com/office/2016/11/relationships/changesInfo" Target="changesInfos/changesInfo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효훈 김" userId="c68618cea65ca148" providerId="LiveId" clId="{BE32AACF-C882-4AC4-91D8-924DB82F8E8D}"/>
    <pc:docChg chg="custSel addSld modSld">
      <pc:chgData name="효훈 김" userId="c68618cea65ca148" providerId="LiveId" clId="{BE32AACF-C882-4AC4-91D8-924DB82F8E8D}" dt="2024-09-12T00:27:45.651" v="298" actId="14100"/>
      <pc:docMkLst>
        <pc:docMk/>
      </pc:docMkLst>
      <pc:sldChg chg="delSp mod">
        <pc:chgData name="효훈 김" userId="c68618cea65ca148" providerId="LiveId" clId="{BE32AACF-C882-4AC4-91D8-924DB82F8E8D}" dt="2024-09-12T00:21:09.739" v="7" actId="478"/>
        <pc:sldMkLst>
          <pc:docMk/>
          <pc:sldMk cId="2178767147" sldId="1440"/>
        </pc:sldMkLst>
      </pc:sldChg>
      <pc:sldChg chg="addSp delSp modSp add mod">
        <pc:chgData name="효훈 김" userId="c68618cea65ca148" providerId="LiveId" clId="{BE32AACF-C882-4AC4-91D8-924DB82F8E8D}" dt="2024-09-12T00:27:45.651" v="298" actId="14100"/>
        <pc:sldMkLst>
          <pc:docMk/>
          <pc:sldMk cId="266457002" sldId="1447"/>
        </pc:sldMkLst>
      </pc:sldChg>
    </pc:docChg>
  </pc:docChgLst>
  <pc:docChgLst>
    <pc:chgData name="김 효훈" userId="c68618cea65ca148" providerId="LiveId" clId="{4D1DE75C-14A8-4855-9EA3-9E6B7FEAA6E9}"/>
    <pc:docChg chg="undo custSel modSld modMainMaster">
      <pc:chgData name="김 효훈" userId="c68618cea65ca148" providerId="LiveId" clId="{4D1DE75C-14A8-4855-9EA3-9E6B7FEAA6E9}" dt="2023-05-15T08:23:44.162" v="126" actId="207"/>
      <pc:docMkLst>
        <pc:docMk/>
      </pc:docMkLst>
      <pc:sldChg chg="addSp delSp modSp mod">
        <pc:chgData name="김 효훈" userId="c68618cea65ca148" providerId="LiveId" clId="{4D1DE75C-14A8-4855-9EA3-9E6B7FEAA6E9}" dt="2023-05-15T08:04:18.145" v="28" actId="478"/>
        <pc:sldMkLst>
          <pc:docMk/>
          <pc:sldMk cId="103195853" sldId="1421"/>
        </pc:sldMkLst>
      </pc:sldChg>
      <pc:sldChg chg="addSp delSp modSp mod">
        <pc:chgData name="김 효훈" userId="c68618cea65ca148" providerId="LiveId" clId="{4D1DE75C-14A8-4855-9EA3-9E6B7FEAA6E9}" dt="2023-05-15T08:23:44.162" v="126" actId="207"/>
        <pc:sldMkLst>
          <pc:docMk/>
          <pc:sldMk cId="2178767147" sldId="1440"/>
        </pc:sldMkLst>
      </pc:sldChg>
      <pc:sldChg chg="delSp modSp mod">
        <pc:chgData name="김 효훈" userId="c68618cea65ca148" providerId="LiveId" clId="{4D1DE75C-14A8-4855-9EA3-9E6B7FEAA6E9}" dt="2023-05-15T08:20:06.624" v="69" actId="20577"/>
        <pc:sldMkLst>
          <pc:docMk/>
          <pc:sldMk cId="2150015034" sldId="1444"/>
        </pc:sldMkLst>
      </pc:sldChg>
      <pc:sldMasterChg chg="modSldLayout">
        <pc:chgData name="김 효훈" userId="c68618cea65ca148" providerId="LiveId" clId="{4D1DE75C-14A8-4855-9EA3-9E6B7FEAA6E9}" dt="2023-05-15T08:04:28.801" v="31" actId="735"/>
        <pc:sldMasterMkLst>
          <pc:docMk/>
          <pc:sldMasterMk cId="3290840959" sldId="2147483862"/>
        </pc:sldMasterMkLst>
        <pc:sldLayoutChg chg="delSp modSp mod">
          <pc:chgData name="김 효훈" userId="c68618cea65ca148" providerId="LiveId" clId="{4D1DE75C-14A8-4855-9EA3-9E6B7FEAA6E9}" dt="2023-05-15T08:04:27.338" v="30" actId="478"/>
          <pc:sldLayoutMkLst>
            <pc:docMk/>
            <pc:sldMasterMk cId="3290840959" sldId="2147483862"/>
            <pc:sldLayoutMk cId="1560385440" sldId="2147483864"/>
          </pc:sldLayoutMkLst>
        </pc:sldLayoutChg>
        <pc:sldLayoutChg chg="modSp">
          <pc:chgData name="김 효훈" userId="c68618cea65ca148" providerId="LiveId" clId="{4D1DE75C-14A8-4855-9EA3-9E6B7FEAA6E9}" dt="2023-05-15T08:04:28.801" v="31" actId="735"/>
          <pc:sldLayoutMkLst>
            <pc:docMk/>
            <pc:sldMasterMk cId="3290840959" sldId="2147483862"/>
            <pc:sldLayoutMk cId="1668491621" sldId="2147483865"/>
          </pc:sldLayoutMkLst>
        </pc:sldLayoutChg>
      </pc:sldMasterChg>
    </pc:docChg>
  </pc:docChgLst>
  <pc:docChgLst>
    <pc:chgData name="효훈 김" userId="c68618cea65ca148" providerId="LiveId" clId="{9C991129-0F1B-478D-BA46-783852FD14F6}"/>
    <pc:docChg chg="custSel addSld modSld">
      <pc:chgData name="효훈 김" userId="c68618cea65ca148" providerId="LiveId" clId="{9C991129-0F1B-478D-BA46-783852FD14F6}" dt="2024-09-29T09:20:48.650" v="5"/>
      <pc:docMkLst>
        <pc:docMk/>
      </pc:docMkLst>
      <pc:sldChg chg="addSp delSp modSp add mod">
        <pc:chgData name="효훈 김" userId="c68618cea65ca148" providerId="LiveId" clId="{9C991129-0F1B-478D-BA46-783852FD14F6}" dt="2024-09-29T09:20:48.650" v="5"/>
        <pc:sldMkLst>
          <pc:docMk/>
          <pc:sldMk cId="2844371634" sldId="1448"/>
        </pc:sldMkLst>
      </pc:sldChg>
    </pc:docChg>
  </pc:docChgLst>
  <pc:docChgLst>
    <pc:chgData name="효훈 김" userId="c68618cea65ca148" providerId="LiveId" clId="{E6602E90-6349-4AC7-B601-4A2B9CC1180F}"/>
    <pc:docChg chg="undo custSel modSld">
      <pc:chgData name="효훈 김" userId="c68618cea65ca148" providerId="LiveId" clId="{E6602E90-6349-4AC7-B601-4A2B9CC1180F}" dt="2025-06-14T05:50:25.823" v="60"/>
      <pc:docMkLst>
        <pc:docMk/>
      </pc:docMkLst>
      <pc:sldChg chg="modSp mod">
        <pc:chgData name="효훈 김" userId="c68618cea65ca148" providerId="LiveId" clId="{E6602E90-6349-4AC7-B601-4A2B9CC1180F}" dt="2025-06-14T05:50:25.823" v="60"/>
        <pc:sldMkLst>
          <pc:docMk/>
          <pc:sldMk cId="1667913333" sldId="1437"/>
        </pc:sldMkLst>
        <pc:spChg chg="mod">
          <ac:chgData name="효훈 김" userId="c68618cea65ca148" providerId="LiveId" clId="{E6602E90-6349-4AC7-B601-4A2B9CC1180F}" dt="2025-06-14T05:50:25.823" v="60"/>
          <ac:spMkLst>
            <pc:docMk/>
            <pc:sldMk cId="1667913333" sldId="1437"/>
            <ac:spMk id="28" creationId="{00000000-0000-0000-0000-000000000000}"/>
          </ac:spMkLst>
        </pc:spChg>
        <pc:spChg chg="mod">
          <ac:chgData name="효훈 김" userId="c68618cea65ca148" providerId="LiveId" clId="{E6602E90-6349-4AC7-B601-4A2B9CC1180F}" dt="2025-06-14T05:50:25.823" v="60"/>
          <ac:spMkLst>
            <pc:docMk/>
            <pc:sldMk cId="1667913333" sldId="1437"/>
            <ac:spMk id="30" creationId="{00000000-0000-0000-0000-000000000000}"/>
          </ac:spMkLst>
        </pc:spChg>
        <pc:spChg chg="mod">
          <ac:chgData name="효훈 김" userId="c68618cea65ca148" providerId="LiveId" clId="{E6602E90-6349-4AC7-B601-4A2B9CC1180F}" dt="2025-06-14T05:50:25.823" v="60"/>
          <ac:spMkLst>
            <pc:docMk/>
            <pc:sldMk cId="1667913333" sldId="1437"/>
            <ac:spMk id="32" creationId="{00000000-0000-0000-0000-000000000000}"/>
          </ac:spMkLst>
        </pc:spChg>
        <pc:spChg chg="mod">
          <ac:chgData name="효훈 김" userId="c68618cea65ca148" providerId="LiveId" clId="{E6602E90-6349-4AC7-B601-4A2B9CC1180F}" dt="2025-06-14T05:50:25.823" v="60"/>
          <ac:spMkLst>
            <pc:docMk/>
            <pc:sldMk cId="1667913333" sldId="1437"/>
            <ac:spMk id="37" creationId="{00000000-0000-0000-0000-000000000000}"/>
          </ac:spMkLst>
        </pc:spChg>
        <pc:spChg chg="mod">
          <ac:chgData name="효훈 김" userId="c68618cea65ca148" providerId="LiveId" clId="{E6602E90-6349-4AC7-B601-4A2B9CC1180F}" dt="2025-06-14T05:50:25.823" v="60"/>
          <ac:spMkLst>
            <pc:docMk/>
            <pc:sldMk cId="1667913333" sldId="1437"/>
            <ac:spMk id="56" creationId="{00000000-0000-0000-0000-000000000000}"/>
          </ac:spMkLst>
        </pc:spChg>
        <pc:spChg chg="mod">
          <ac:chgData name="효훈 김" userId="c68618cea65ca148" providerId="LiveId" clId="{E6602E90-6349-4AC7-B601-4A2B9CC1180F}" dt="2025-06-14T05:50:25.823" v="60"/>
          <ac:spMkLst>
            <pc:docMk/>
            <pc:sldMk cId="1667913333" sldId="1437"/>
            <ac:spMk id="57" creationId="{00000000-0000-0000-0000-000000000000}"/>
          </ac:spMkLst>
        </pc:spChg>
        <pc:spChg chg="mod">
          <ac:chgData name="효훈 김" userId="c68618cea65ca148" providerId="LiveId" clId="{E6602E90-6349-4AC7-B601-4A2B9CC1180F}" dt="2025-06-14T05:50:25.823" v="60"/>
          <ac:spMkLst>
            <pc:docMk/>
            <pc:sldMk cId="1667913333" sldId="1437"/>
            <ac:spMk id="60" creationId="{00000000-0000-0000-0000-000000000000}"/>
          </ac:spMkLst>
        </pc:spChg>
        <pc:spChg chg="mod">
          <ac:chgData name="효훈 김" userId="c68618cea65ca148" providerId="LiveId" clId="{E6602E90-6349-4AC7-B601-4A2B9CC1180F}" dt="2025-06-14T05:50:25.823" v="60"/>
          <ac:spMkLst>
            <pc:docMk/>
            <pc:sldMk cId="1667913333" sldId="1437"/>
            <ac:spMk id="67" creationId="{00000000-0000-0000-0000-000000000000}"/>
          </ac:spMkLst>
        </pc:spChg>
        <pc:picChg chg="mod">
          <ac:chgData name="효훈 김" userId="c68618cea65ca148" providerId="LiveId" clId="{E6602E90-6349-4AC7-B601-4A2B9CC1180F}" dt="2025-06-14T05:50:25.823" v="60"/>
          <ac:picMkLst>
            <pc:docMk/>
            <pc:sldMk cId="1667913333" sldId="1437"/>
            <ac:picMk id="47" creationId="{00000000-0000-0000-0000-000000000000}"/>
          </ac:picMkLst>
        </pc:picChg>
        <pc:picChg chg="mod">
          <ac:chgData name="효훈 김" userId="c68618cea65ca148" providerId="LiveId" clId="{E6602E90-6349-4AC7-B601-4A2B9CC1180F}" dt="2025-06-14T05:50:25.823" v="60"/>
          <ac:picMkLst>
            <pc:docMk/>
            <pc:sldMk cId="1667913333" sldId="1437"/>
            <ac:picMk id="58" creationId="{00000000-0000-0000-0000-000000000000}"/>
          </ac:picMkLst>
        </pc:picChg>
      </pc:sldChg>
    </pc:docChg>
  </pc:docChgLst>
  <pc:docChgLst>
    <pc:chgData name="효훈 김" userId="c68618cea65ca148" providerId="LiveId" clId="{4A38868A-CA07-4E7C-9535-6FB881576278}"/>
    <pc:docChg chg="undo custSel modSld">
      <pc:chgData name="효훈 김" userId="c68618cea65ca148" providerId="LiveId" clId="{4A38868A-CA07-4E7C-9535-6FB881576278}" dt="2024-06-15T11:13:08.445" v="15" actId="14100"/>
      <pc:docMkLst>
        <pc:docMk/>
      </pc:docMkLst>
      <pc:sldChg chg="delSp modSp mod">
        <pc:chgData name="효훈 김" userId="c68618cea65ca148" providerId="LiveId" clId="{4A38868A-CA07-4E7C-9535-6FB881576278}" dt="2024-06-15T11:13:08.445" v="15" actId="14100"/>
        <pc:sldMkLst>
          <pc:docMk/>
          <pc:sldMk cId="3840326860" sldId="144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25D707-0C70-462A-9C20-3BEC7B91E329}" type="doc">
      <dgm:prSet loTypeId="urn:microsoft.com/office/officeart/2005/8/layout/vList5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pPr latinLnBrk="1"/>
          <a:endParaRPr lang="ko-KR" altLang="en-US"/>
        </a:p>
      </dgm:t>
    </dgm:pt>
    <dgm:pt modelId="{E8FFD629-74B1-4EE2-83A2-49C61C34323A}">
      <dgm:prSet phldrT="[텍스트]" custT="1"/>
      <dgm:spPr/>
      <dgm:t>
        <a:bodyPr/>
        <a:lstStyle/>
        <a:p>
          <a:pPr latinLnBrk="1"/>
          <a:r>
            <a:rPr lang="ko-KR" altLang="en-US" sz="1600" b="1" dirty="0">
              <a:latin typeface="Calibri" panose="020F0502020204030204" pitchFamily="34" charset="0"/>
              <a:ea typeface="맑은 고딕" panose="020B0503020000020004" pitchFamily="50" charset="-127"/>
            </a:rPr>
            <a:t>넓은 지역 </a:t>
          </a:r>
          <a:br>
            <a:rPr lang="en-US" altLang="ko-KR" sz="1600" b="1" dirty="0">
              <a:latin typeface="Calibri" panose="020F0502020204030204" pitchFamily="34" charset="0"/>
              <a:ea typeface="맑은 고딕" panose="020B0503020000020004" pitchFamily="50" charset="-127"/>
            </a:rPr>
          </a:br>
          <a:r>
            <a:rPr lang="ko-KR" altLang="en-US" sz="1600" b="1">
              <a:latin typeface="Calibri" panose="020F0502020204030204" pitchFamily="34" charset="0"/>
              <a:ea typeface="맑은 고딕" panose="020B0503020000020004" pitchFamily="50" charset="-127"/>
            </a:rPr>
            <a:t>커버리지 </a:t>
          </a:r>
          <a:r>
            <a:rPr lang="en-US" altLang="ko-KR" sz="1600" b="1" dirty="0">
              <a:latin typeface="Calibri" panose="020F0502020204030204" pitchFamily="34" charset="0"/>
              <a:ea typeface="맑은 고딕" panose="020B0503020000020004" pitchFamily="50" charset="-127"/>
            </a:rPr>
            <a:t>(10km)</a:t>
          </a:r>
          <a:endParaRPr lang="ko-KR" altLang="en-US" sz="1600" b="1">
            <a:latin typeface="Calibri" panose="020F0502020204030204" pitchFamily="34" charset="0"/>
            <a:ea typeface="맑은 고딕" panose="020B0503020000020004" pitchFamily="50" charset="-127"/>
          </a:endParaRPr>
        </a:p>
      </dgm:t>
    </dgm:pt>
    <dgm:pt modelId="{8CC22D6C-3FD0-496F-91A1-D2D005C7F668}" type="parTrans" cxnId="{19E457A1-CC6E-44BD-89F7-B0989A9E5452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8A24BD20-EE03-4583-B379-A3979CA5BD42}" type="sibTrans" cxnId="{19E457A1-CC6E-44BD-89F7-B0989A9E5452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259C90ED-E388-4429-B6DA-D86C4CF7C35F}">
      <dgm:prSet phldrT="[텍스트]" custT="1"/>
      <dgm:spPr/>
      <dgm:t>
        <a:bodyPr/>
        <a:lstStyle/>
        <a:p>
          <a:pPr latinLnBrk="1"/>
          <a:r>
            <a: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rPr>
            <a:t>필요 장비 수량</a:t>
          </a:r>
          <a:br>
            <a: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rPr>
          </a:br>
          <a:r>
            <a:rPr lang="ko-KR" altLang="en-US" sz="1400">
              <a:solidFill>
                <a:srgbClr val="FFC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▶</a:t>
          </a:r>
          <a:r>
            <a:rPr lang="ko-KR" altLang="en-US" sz="140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400" b="1">
              <a:latin typeface="맑은 고딕" panose="020B0503020000020004" pitchFamily="50" charset="-127"/>
              <a:ea typeface="맑은 고딕" panose="020B0503020000020004" pitchFamily="50" charset="-127"/>
            </a:rPr>
            <a:t>자가망 구축비용 절감</a:t>
          </a:r>
          <a:endParaRPr lang="ko-KR" altLang="en-US" sz="1400" b="1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117A3E4D-5A50-49FC-9EB2-DCC31873B5B0}" type="parTrans" cxnId="{F1643A0A-5021-45E6-8D8D-F0030BBC9D11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1009AB8D-5707-4322-9B0F-0F0BF91C2FA4}" type="sibTrans" cxnId="{F1643A0A-5021-45E6-8D8D-F0030BBC9D11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66BB883B-4454-497A-B8AF-A63527B6D6F6}">
      <dgm:prSet phldrT="[텍스트]" custT="1"/>
      <dgm:spPr/>
      <dgm:t>
        <a:bodyPr/>
        <a:lstStyle/>
        <a:p>
          <a:pPr latinLnBrk="1"/>
          <a:r>
            <a: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rPr>
            <a:t>저렴한 </a:t>
          </a:r>
          <a:r>
            <a:rPr lang="ko-KR" altLang="en-US" sz="1600" b="1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칩셋</a:t>
          </a:r>
          <a:r>
            <a: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rPr>
            <a:t> 가격</a:t>
          </a:r>
        </a:p>
      </dgm:t>
    </dgm:pt>
    <dgm:pt modelId="{45926B5A-1C87-45AD-BAA7-93593F66B8E8}" type="parTrans" cxnId="{83CB86C2-297A-4F7C-B45B-16FC267BA216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FAD713FB-1630-4FFF-A2EA-A93BF7C087A7}" type="sibTrans" cxnId="{83CB86C2-297A-4F7C-B45B-16FC267BA216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8CB6A56A-32A2-4CA2-9700-DC6D9F23DB9E}">
      <dgm:prSet phldrT="[텍스트]" custT="1"/>
      <dgm:spPr/>
      <dgm:t>
        <a:bodyPr/>
        <a:lstStyle/>
        <a:p>
          <a:pPr latinLnBrk="1"/>
          <a:r>
            <a: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rPr>
            <a:t>단말 비용</a:t>
          </a:r>
          <a:br>
            <a:rPr lang="en-US" altLang="ko-KR" sz="14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</a:br>
          <a:r>
            <a:rPr lang="ko-KR" altLang="en-US" sz="1400">
              <a:solidFill>
                <a:srgbClr val="FFC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▶</a:t>
          </a:r>
          <a:r>
            <a:rPr lang="ko-KR" altLang="en-US" sz="140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400" b="1">
              <a:latin typeface="맑은 고딕" panose="020B0503020000020004" pitchFamily="50" charset="-127"/>
              <a:ea typeface="맑은 고딕" panose="020B0503020000020004" pitchFamily="50" charset="-127"/>
            </a:rPr>
            <a:t>서비스 확산 용이</a:t>
          </a:r>
          <a:endParaRPr lang="ko-KR" altLang="en-US" sz="1400" b="1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90F29089-AA23-4136-9BEA-45D148619262}" type="parTrans" cxnId="{A309BEFF-3463-4DD0-997F-5F173C930E75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7F2EAE68-8F90-4B7E-97A2-5E60C0A547C2}" type="sibTrans" cxnId="{A309BEFF-3463-4DD0-997F-5F173C930E75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C54EC331-27E4-4435-9F75-E104D27E0AB6}">
      <dgm:prSet phldrT="[텍스트]" custT="1"/>
      <dgm:spPr/>
      <dgm:t>
        <a:bodyPr/>
        <a:lstStyle/>
        <a:p>
          <a:pPr latinLnBrk="1"/>
          <a:r>
            <a:rPr lang="ko-KR" altLang="en-US" sz="1600" b="1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저젼력</a:t>
          </a:r>
          <a:r>
            <a: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rPr>
            <a:t> 소모</a:t>
          </a:r>
        </a:p>
      </dgm:t>
    </dgm:pt>
    <dgm:pt modelId="{B8542C3F-7042-47C0-91D3-FABE704560DD}" type="parTrans" cxnId="{7AEC540F-3413-44BE-B410-FF8922C27071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D5013EE6-C66E-43F0-BCD3-6B8D65E9E3A6}" type="sibTrans" cxnId="{7AEC540F-3413-44BE-B410-FF8922C27071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6BE0EB6B-AA79-420E-AF5D-A98E32CAA05C}">
      <dgm:prSet phldrT="[텍스트]" custT="1"/>
      <dgm:spPr/>
      <dgm:t>
        <a:bodyPr/>
        <a:lstStyle/>
        <a:p>
          <a:pPr latinLnBrk="1"/>
          <a:r>
            <a: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rPr>
            <a:t>상시 전원 공급 불필요</a:t>
          </a:r>
          <a:br>
            <a:rPr lang="en-US" altLang="ko-KR" sz="1400" dirty="0">
              <a:latin typeface="맑은 고딕" panose="020B0503020000020004" pitchFamily="50" charset="-127"/>
              <a:ea typeface="맑은 고딕" panose="020B0503020000020004" pitchFamily="50" charset="-127"/>
            </a:rPr>
          </a:br>
          <a:r>
            <a:rPr lang="ko-KR" altLang="en-US" sz="1400">
              <a:solidFill>
                <a:srgbClr val="FFC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▶</a:t>
          </a:r>
          <a:r>
            <a:rPr lang="ko-KR" altLang="en-US" sz="140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4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이동성 보장</a:t>
          </a:r>
          <a:r>
            <a:rPr lang="en-US" altLang="ko-KR" sz="1400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, </a:t>
          </a:r>
          <a:r>
            <a:rPr lang="ko-KR" altLang="en-US" sz="1400" b="1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운영 편리</a:t>
          </a:r>
          <a:endParaRPr lang="ko-KR" altLang="en-US" sz="1400" b="1" dirty="0">
            <a:solidFill>
              <a:schemeClr val="tx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EBAF068D-670D-4891-9833-F0A4811E3E47}" type="parTrans" cxnId="{A1FB3BAE-0F32-4733-8ACE-C0390D6D1EEF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4103EE14-1D64-452D-A9B5-CCF60126AFA7}" type="sibTrans" cxnId="{A1FB3BAE-0F32-4733-8ACE-C0390D6D1EEF}">
      <dgm:prSet/>
      <dgm:spPr/>
      <dgm:t>
        <a:bodyPr/>
        <a:lstStyle/>
        <a:p>
          <a:pPr latinLnBrk="1"/>
          <a:endParaRPr lang="ko-KR" altLang="en-US" sz="140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4C46198A-DEBB-4F9B-8DA0-1FD4DE5FFAFC}">
      <dgm:prSet phldrT="[텍스트]" custT="1"/>
      <dgm:spPr/>
      <dgm:t>
        <a:bodyPr/>
        <a:lstStyle/>
        <a:p>
          <a:pPr latinLnBrk="1"/>
          <a:r>
            <a:rPr lang="ko-KR" altLang="en-US" sz="1600" b="1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비면허</a:t>
          </a:r>
          <a:r>
            <a: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br>
            <a:rPr lang="en-US" altLang="ko-KR" sz="1600" b="1" dirty="0">
              <a:latin typeface="맑은 고딕" panose="020B0503020000020004" pitchFamily="50" charset="-127"/>
              <a:ea typeface="맑은 고딕" panose="020B0503020000020004" pitchFamily="50" charset="-127"/>
            </a:rPr>
          </a:br>
          <a:r>
            <a:rPr lang="ko-KR" altLang="en-US" sz="1600" b="1">
              <a:latin typeface="맑은 고딕" panose="020B0503020000020004" pitchFamily="50" charset="-127"/>
              <a:ea typeface="맑은 고딕" panose="020B0503020000020004" pitchFamily="50" charset="-127"/>
            </a:rPr>
            <a:t>주파수대역</a:t>
          </a:r>
          <a:endParaRPr lang="ko-KR" altLang="en-US" sz="1600" b="1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1706D458-5043-4FFC-9850-B7FD19492921}" type="parTrans" cxnId="{C0F05733-5876-441A-8A03-D8D746451B64}">
      <dgm:prSet/>
      <dgm:spPr/>
      <dgm:t>
        <a:bodyPr/>
        <a:lstStyle/>
        <a:p>
          <a:pPr latinLnBrk="1"/>
          <a:endParaRPr lang="ko-KR" altLang="en-US"/>
        </a:p>
      </dgm:t>
    </dgm:pt>
    <dgm:pt modelId="{676D58F1-1F91-4653-BBB7-FA9F536EE7EC}" type="sibTrans" cxnId="{C0F05733-5876-441A-8A03-D8D746451B64}">
      <dgm:prSet/>
      <dgm:spPr/>
      <dgm:t>
        <a:bodyPr/>
        <a:lstStyle/>
        <a:p>
          <a:pPr latinLnBrk="1"/>
          <a:endParaRPr lang="ko-KR" altLang="en-US"/>
        </a:p>
      </dgm:t>
    </dgm:pt>
    <dgm:pt modelId="{92D7D3F7-A17A-4310-B0D9-6DC9B6554154}">
      <dgm:prSet phldrT="[텍스트]" custT="1"/>
      <dgm:spPr/>
      <dgm:t>
        <a:bodyPr/>
        <a:lstStyle/>
        <a:p>
          <a:pPr latinLnBrk="1"/>
          <a:r>
            <a: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rPr>
            <a:t>국제 표준화</a:t>
          </a:r>
        </a:p>
      </dgm:t>
    </dgm:pt>
    <dgm:pt modelId="{1CE6E878-93F8-4D8F-8653-8C1E4F9E0E40}" type="parTrans" cxnId="{E6E727C9-8DB3-4775-95D5-B260BE0DD1BE}">
      <dgm:prSet/>
      <dgm:spPr/>
      <dgm:t>
        <a:bodyPr/>
        <a:lstStyle/>
        <a:p>
          <a:pPr latinLnBrk="1"/>
          <a:endParaRPr lang="ko-KR" altLang="en-US"/>
        </a:p>
      </dgm:t>
    </dgm:pt>
    <dgm:pt modelId="{FB098505-91BA-4598-B213-9D1569F7376E}" type="sibTrans" cxnId="{E6E727C9-8DB3-4775-95D5-B260BE0DD1BE}">
      <dgm:prSet/>
      <dgm:spPr/>
      <dgm:t>
        <a:bodyPr/>
        <a:lstStyle/>
        <a:p>
          <a:pPr latinLnBrk="1"/>
          <a:endParaRPr lang="ko-KR" altLang="en-US"/>
        </a:p>
      </dgm:t>
    </dgm:pt>
    <dgm:pt modelId="{DEFCFD30-1BB9-440C-87F1-D4BC2D222C14}">
      <dgm:prSet phldrT="[텍스트]" custT="1"/>
      <dgm:spPr/>
      <dgm:t>
        <a:bodyPr/>
        <a:lstStyle/>
        <a:p>
          <a:pPr latinLnBrk="1"/>
          <a:r>
            <a:rPr lang="ko-KR" altLang="en-US" sz="1400" dirty="0">
              <a:solidFill>
                <a:schemeClr val="tx1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주파수 비용 </a:t>
          </a:r>
          <a:r>
            <a:rPr lang="en-US" altLang="ko-KR" sz="1400" dirty="0">
              <a:solidFill>
                <a:schemeClr val="tx1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FREE</a:t>
          </a:r>
          <a:br>
            <a:rPr lang="en-US" altLang="ko-KR" sz="1400" dirty="0">
              <a:solidFill>
                <a:schemeClr val="tx1"/>
              </a:solidFill>
              <a:latin typeface="Calibri" panose="020F0502020204030204" pitchFamily="34" charset="0"/>
              <a:ea typeface="맑은 고딕" panose="020B0503020000020004" pitchFamily="50" charset="-127"/>
            </a:rPr>
          </a:br>
          <a:r>
            <a:rPr lang="ko-KR" altLang="en-US" sz="1400">
              <a:solidFill>
                <a:srgbClr val="FFC000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▶</a:t>
          </a:r>
          <a:r>
            <a:rPr lang="ko-KR" altLang="en-US" sz="1400">
              <a:solidFill>
                <a:srgbClr val="FF0000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 </a:t>
          </a:r>
          <a:r>
            <a:rPr lang="ko-KR" altLang="en-US" sz="1400" b="1">
              <a:solidFill>
                <a:schemeClr val="tx1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지자체 자가 용도 망구축 가능</a:t>
          </a:r>
          <a:endParaRPr lang="ko-KR" altLang="en-US" sz="1400" b="1" dirty="0">
            <a:solidFill>
              <a:schemeClr val="tx1"/>
            </a:solidFill>
            <a:latin typeface="Calibri" panose="020F0502020204030204" pitchFamily="34" charset="0"/>
            <a:ea typeface="맑은 고딕" panose="020B0503020000020004" pitchFamily="50" charset="-127"/>
          </a:endParaRPr>
        </a:p>
      </dgm:t>
    </dgm:pt>
    <dgm:pt modelId="{B7BEFE31-FC0C-4D09-B33D-15A2210E12A0}" type="parTrans" cxnId="{E8AFD90E-21F6-4543-BE26-2C42CA40C562}">
      <dgm:prSet/>
      <dgm:spPr/>
      <dgm:t>
        <a:bodyPr/>
        <a:lstStyle/>
        <a:p>
          <a:pPr latinLnBrk="1"/>
          <a:endParaRPr lang="ko-KR" altLang="en-US"/>
        </a:p>
      </dgm:t>
    </dgm:pt>
    <dgm:pt modelId="{91DCAF93-FE87-4948-8EBB-2A57E2E8F79A}" type="sibTrans" cxnId="{E8AFD90E-21F6-4543-BE26-2C42CA40C562}">
      <dgm:prSet/>
      <dgm:spPr/>
      <dgm:t>
        <a:bodyPr/>
        <a:lstStyle/>
        <a:p>
          <a:pPr latinLnBrk="1"/>
          <a:endParaRPr lang="ko-KR" altLang="en-US"/>
        </a:p>
      </dgm:t>
    </dgm:pt>
    <dgm:pt modelId="{D1E87E78-7F47-47AC-A4C7-B48DA7A302B5}">
      <dgm:prSet phldrT="[텍스트]" custT="1"/>
      <dgm:spPr/>
      <dgm:t>
        <a:bodyPr/>
        <a:lstStyle/>
        <a:p>
          <a:pPr latinLnBrk="1"/>
          <a:r>
            <a: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rPr>
            <a:t>단말</a:t>
          </a:r>
          <a:r>
            <a: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rPr>
            <a:t>/</a:t>
          </a:r>
          <a:r>
            <a:rPr lang="ko-KR" altLang="en-US" sz="1400" b="1">
              <a:latin typeface="맑은 고딕" panose="020B0503020000020004" pitchFamily="50" charset="-127"/>
              <a:ea typeface="맑은 고딕" panose="020B0503020000020004" pitchFamily="50" charset="-127"/>
            </a:rPr>
            <a:t>네트워크 확장 </a:t>
          </a:r>
          <a:r>
            <a:rPr lang="ko-KR" altLang="en-US" sz="1400" b="1" dirty="0">
              <a:latin typeface="맑은 고딕" panose="020B0503020000020004" pitchFamily="50" charset="-127"/>
              <a:ea typeface="맑은 고딕" panose="020B0503020000020004" pitchFamily="50" charset="-127"/>
            </a:rPr>
            <a:t>및 </a:t>
          </a:r>
          <a:r>
            <a:rPr lang="ko-KR" altLang="en-US" sz="1400" b="1">
              <a:latin typeface="맑은 고딕" panose="020B0503020000020004" pitchFamily="50" charset="-127"/>
              <a:ea typeface="맑은 고딕" panose="020B0503020000020004" pitchFamily="50" charset="-127"/>
            </a:rPr>
            <a:t>유지보수 용이</a:t>
          </a:r>
          <a:r>
            <a: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rPr>
            <a:t>, </a:t>
          </a:r>
          <a:r>
            <a:rPr lang="ko-KR" altLang="en-US" sz="1400" b="1">
              <a:latin typeface="맑은 고딕" panose="020B0503020000020004" pitchFamily="50" charset="-127"/>
              <a:ea typeface="맑은 고딕" panose="020B0503020000020004" pitchFamily="50" charset="-127"/>
            </a:rPr>
            <a:t>저렴</a:t>
          </a:r>
          <a:endParaRPr lang="ko-KR" altLang="en-US" sz="1400" b="1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D77095EF-BBCA-486A-AED1-B7FE90745A0F}" type="parTrans" cxnId="{6296FAE0-D0EA-491F-81BE-335478306A7D}">
      <dgm:prSet/>
      <dgm:spPr/>
      <dgm:t>
        <a:bodyPr/>
        <a:lstStyle/>
        <a:p>
          <a:pPr latinLnBrk="1"/>
          <a:endParaRPr lang="ko-KR" altLang="en-US"/>
        </a:p>
      </dgm:t>
    </dgm:pt>
    <dgm:pt modelId="{12934560-C22F-4079-820F-5FC8A3F42EAD}" type="sibTrans" cxnId="{6296FAE0-D0EA-491F-81BE-335478306A7D}">
      <dgm:prSet/>
      <dgm:spPr/>
      <dgm:t>
        <a:bodyPr/>
        <a:lstStyle/>
        <a:p>
          <a:pPr latinLnBrk="1"/>
          <a:endParaRPr lang="ko-KR" altLang="en-US"/>
        </a:p>
      </dgm:t>
    </dgm:pt>
    <dgm:pt modelId="{6B208A3A-B5C8-4BCB-9C5F-E35831367C0D}" type="pres">
      <dgm:prSet presAssocID="{C925D707-0C70-462A-9C20-3BEC7B91E329}" presName="Name0" presStyleCnt="0">
        <dgm:presLayoutVars>
          <dgm:dir/>
          <dgm:animLvl val="lvl"/>
          <dgm:resizeHandles val="exact"/>
        </dgm:presLayoutVars>
      </dgm:prSet>
      <dgm:spPr/>
    </dgm:pt>
    <dgm:pt modelId="{C6920B3E-691F-45C7-B9BD-960DCC752779}" type="pres">
      <dgm:prSet presAssocID="{E8FFD629-74B1-4EE2-83A2-49C61C34323A}" presName="linNode" presStyleCnt="0"/>
      <dgm:spPr/>
    </dgm:pt>
    <dgm:pt modelId="{039AE830-7ADD-4DB2-AD1F-FD79BEB39018}" type="pres">
      <dgm:prSet presAssocID="{E8FFD629-74B1-4EE2-83A2-49C61C34323A}" presName="parentText" presStyleLbl="node1" presStyleIdx="0" presStyleCnt="5" custScaleX="118670">
        <dgm:presLayoutVars>
          <dgm:chMax val="1"/>
          <dgm:bulletEnabled val="1"/>
        </dgm:presLayoutVars>
      </dgm:prSet>
      <dgm:spPr/>
    </dgm:pt>
    <dgm:pt modelId="{9E4C7145-DFA4-4DC8-8F4D-844E6E2642C9}" type="pres">
      <dgm:prSet presAssocID="{E8FFD629-74B1-4EE2-83A2-49C61C34323A}" presName="descendantText" presStyleLbl="alignAccFollowNode1" presStyleIdx="0" presStyleCnt="5" custScaleX="121634" custLinFactNeighborX="-392" custLinFactNeighborY="3266">
        <dgm:presLayoutVars>
          <dgm:bulletEnabled val="1"/>
        </dgm:presLayoutVars>
      </dgm:prSet>
      <dgm:spPr/>
    </dgm:pt>
    <dgm:pt modelId="{D6AD62E0-6128-4ADD-A81C-45571313794B}" type="pres">
      <dgm:prSet presAssocID="{8A24BD20-EE03-4583-B379-A3979CA5BD42}" presName="sp" presStyleCnt="0"/>
      <dgm:spPr/>
    </dgm:pt>
    <dgm:pt modelId="{136B7DAB-68B2-43A5-A919-8A45823F2915}" type="pres">
      <dgm:prSet presAssocID="{66BB883B-4454-497A-B8AF-A63527B6D6F6}" presName="linNode" presStyleCnt="0"/>
      <dgm:spPr/>
    </dgm:pt>
    <dgm:pt modelId="{386BD565-E080-48E0-86E7-723DF5F252E7}" type="pres">
      <dgm:prSet presAssocID="{66BB883B-4454-497A-B8AF-A63527B6D6F6}" presName="parentText" presStyleLbl="node1" presStyleIdx="1" presStyleCnt="5" custScaleX="99795">
        <dgm:presLayoutVars>
          <dgm:chMax val="1"/>
          <dgm:bulletEnabled val="1"/>
        </dgm:presLayoutVars>
      </dgm:prSet>
      <dgm:spPr/>
    </dgm:pt>
    <dgm:pt modelId="{9AFBD627-69DE-4E68-BE8F-4EAC574860A9}" type="pres">
      <dgm:prSet presAssocID="{66BB883B-4454-497A-B8AF-A63527B6D6F6}" presName="descendantText" presStyleLbl="alignAccFollowNode1" presStyleIdx="1" presStyleCnt="5">
        <dgm:presLayoutVars>
          <dgm:bulletEnabled val="1"/>
        </dgm:presLayoutVars>
      </dgm:prSet>
      <dgm:spPr/>
    </dgm:pt>
    <dgm:pt modelId="{DAEDC179-F4D1-44C2-AE23-48975E566E67}" type="pres">
      <dgm:prSet presAssocID="{FAD713FB-1630-4FFF-A2EA-A93BF7C087A7}" presName="sp" presStyleCnt="0"/>
      <dgm:spPr/>
    </dgm:pt>
    <dgm:pt modelId="{603C3C35-FA22-4D5E-B58A-1598ECD4AF29}" type="pres">
      <dgm:prSet presAssocID="{C54EC331-27E4-4435-9F75-E104D27E0AB6}" presName="linNode" presStyleCnt="0"/>
      <dgm:spPr/>
    </dgm:pt>
    <dgm:pt modelId="{3BB341D7-1A62-4498-BCF4-08B75F548683}" type="pres">
      <dgm:prSet presAssocID="{C54EC331-27E4-4435-9F75-E104D27E0AB6}" presName="parentText" presStyleLbl="node1" presStyleIdx="2" presStyleCnt="5" custScaleX="99988">
        <dgm:presLayoutVars>
          <dgm:chMax val="1"/>
          <dgm:bulletEnabled val="1"/>
        </dgm:presLayoutVars>
      </dgm:prSet>
      <dgm:spPr/>
    </dgm:pt>
    <dgm:pt modelId="{3B303249-FADE-49BE-AD81-1B0C1D0DECEA}" type="pres">
      <dgm:prSet presAssocID="{C54EC331-27E4-4435-9F75-E104D27E0AB6}" presName="descendantText" presStyleLbl="alignAccFollowNode1" presStyleIdx="2" presStyleCnt="5" custLinFactNeighborY="0">
        <dgm:presLayoutVars>
          <dgm:bulletEnabled val="1"/>
        </dgm:presLayoutVars>
      </dgm:prSet>
      <dgm:spPr/>
    </dgm:pt>
    <dgm:pt modelId="{C49B4D13-B946-4279-8BCE-34F4C19C2B11}" type="pres">
      <dgm:prSet presAssocID="{D5013EE6-C66E-43F0-BCD3-6B8D65E9E3A6}" presName="sp" presStyleCnt="0"/>
      <dgm:spPr/>
    </dgm:pt>
    <dgm:pt modelId="{F8CDDD23-F042-43D7-BD8D-49DE34734FB4}" type="pres">
      <dgm:prSet presAssocID="{4C46198A-DEBB-4F9B-8DA0-1FD4DE5FFAFC}" presName="linNode" presStyleCnt="0"/>
      <dgm:spPr/>
    </dgm:pt>
    <dgm:pt modelId="{B2DA0E14-A3CD-4F63-BDEB-EC7105780ECC}" type="pres">
      <dgm:prSet presAssocID="{4C46198A-DEBB-4F9B-8DA0-1FD4DE5FFAFC}" presName="parentText" presStyleLbl="node1" presStyleIdx="3" presStyleCnt="5" custScaleX="99988">
        <dgm:presLayoutVars>
          <dgm:chMax val="1"/>
          <dgm:bulletEnabled val="1"/>
        </dgm:presLayoutVars>
      </dgm:prSet>
      <dgm:spPr/>
    </dgm:pt>
    <dgm:pt modelId="{F44B8253-6165-4090-BCC0-444AC9503330}" type="pres">
      <dgm:prSet presAssocID="{4C46198A-DEBB-4F9B-8DA0-1FD4DE5FFAFC}" presName="descendantText" presStyleLbl="alignAccFollowNode1" presStyleIdx="3" presStyleCnt="5">
        <dgm:presLayoutVars>
          <dgm:bulletEnabled val="1"/>
        </dgm:presLayoutVars>
      </dgm:prSet>
      <dgm:spPr/>
    </dgm:pt>
    <dgm:pt modelId="{D0DE5994-3A8A-4EF9-8B75-D7B9C889177D}" type="pres">
      <dgm:prSet presAssocID="{676D58F1-1F91-4653-BBB7-FA9F536EE7EC}" presName="sp" presStyleCnt="0"/>
      <dgm:spPr/>
    </dgm:pt>
    <dgm:pt modelId="{4D1CF539-B4A2-451A-8F5A-4F75B4B9B0F3}" type="pres">
      <dgm:prSet presAssocID="{92D7D3F7-A17A-4310-B0D9-6DC9B6554154}" presName="linNode" presStyleCnt="0"/>
      <dgm:spPr/>
    </dgm:pt>
    <dgm:pt modelId="{3E680B5D-CA97-4AB4-9EF0-22DA24444685}" type="pres">
      <dgm:prSet presAssocID="{92D7D3F7-A17A-4310-B0D9-6DC9B6554154}" presName="parentText" presStyleLbl="node1" presStyleIdx="4" presStyleCnt="5" custScaleX="99261">
        <dgm:presLayoutVars>
          <dgm:chMax val="1"/>
          <dgm:bulletEnabled val="1"/>
        </dgm:presLayoutVars>
      </dgm:prSet>
      <dgm:spPr/>
    </dgm:pt>
    <dgm:pt modelId="{08E1520B-852C-4794-90A3-205810FC91F5}" type="pres">
      <dgm:prSet presAssocID="{92D7D3F7-A17A-4310-B0D9-6DC9B6554154}" presName="descendantText" presStyleLbl="alignAccFollowNode1" presStyleIdx="4" presStyleCnt="5" custLinFactNeighborX="-729" custLinFactNeighborY="-220">
        <dgm:presLayoutVars>
          <dgm:bulletEnabled val="1"/>
        </dgm:presLayoutVars>
      </dgm:prSet>
      <dgm:spPr/>
    </dgm:pt>
  </dgm:ptLst>
  <dgm:cxnLst>
    <dgm:cxn modelId="{3FD4F303-5860-49F7-B866-AA9B8579823F}" type="presOf" srcId="{259C90ED-E388-4429-B6DA-D86C4CF7C35F}" destId="{9E4C7145-DFA4-4DC8-8F4D-844E6E2642C9}" srcOrd="0" destOrd="0" presId="urn:microsoft.com/office/officeart/2005/8/layout/vList5"/>
    <dgm:cxn modelId="{F1643A0A-5021-45E6-8D8D-F0030BBC9D11}" srcId="{E8FFD629-74B1-4EE2-83A2-49C61C34323A}" destId="{259C90ED-E388-4429-B6DA-D86C4CF7C35F}" srcOrd="0" destOrd="0" parTransId="{117A3E4D-5A50-49FC-9EB2-DCC31873B5B0}" sibTransId="{1009AB8D-5707-4322-9B0F-0F0BF91C2FA4}"/>
    <dgm:cxn modelId="{ED2AEB0B-8527-4D88-B61F-3B8F37F225D0}" type="presOf" srcId="{66BB883B-4454-497A-B8AF-A63527B6D6F6}" destId="{386BD565-E080-48E0-86E7-723DF5F252E7}" srcOrd="0" destOrd="0" presId="urn:microsoft.com/office/officeart/2005/8/layout/vList5"/>
    <dgm:cxn modelId="{E8AFD90E-21F6-4543-BE26-2C42CA40C562}" srcId="{4C46198A-DEBB-4F9B-8DA0-1FD4DE5FFAFC}" destId="{DEFCFD30-1BB9-440C-87F1-D4BC2D222C14}" srcOrd="0" destOrd="0" parTransId="{B7BEFE31-FC0C-4D09-B33D-15A2210E12A0}" sibTransId="{91DCAF93-FE87-4948-8EBB-2A57E2E8F79A}"/>
    <dgm:cxn modelId="{7AEC540F-3413-44BE-B410-FF8922C27071}" srcId="{C925D707-0C70-462A-9C20-3BEC7B91E329}" destId="{C54EC331-27E4-4435-9F75-E104D27E0AB6}" srcOrd="2" destOrd="0" parTransId="{B8542C3F-7042-47C0-91D3-FABE704560DD}" sibTransId="{D5013EE6-C66E-43F0-BCD3-6B8D65E9E3A6}"/>
    <dgm:cxn modelId="{C0F05733-5876-441A-8A03-D8D746451B64}" srcId="{C925D707-0C70-462A-9C20-3BEC7B91E329}" destId="{4C46198A-DEBB-4F9B-8DA0-1FD4DE5FFAFC}" srcOrd="3" destOrd="0" parTransId="{1706D458-5043-4FFC-9850-B7FD19492921}" sibTransId="{676D58F1-1F91-4653-BBB7-FA9F536EE7EC}"/>
    <dgm:cxn modelId="{912B643F-5A72-4402-9312-21DC00F4C6D9}" type="presOf" srcId="{6BE0EB6B-AA79-420E-AF5D-A98E32CAA05C}" destId="{3B303249-FADE-49BE-AD81-1B0C1D0DECEA}" srcOrd="0" destOrd="0" presId="urn:microsoft.com/office/officeart/2005/8/layout/vList5"/>
    <dgm:cxn modelId="{0062E98A-3E9B-444D-9107-238403745682}" type="presOf" srcId="{4C46198A-DEBB-4F9B-8DA0-1FD4DE5FFAFC}" destId="{B2DA0E14-A3CD-4F63-BDEB-EC7105780ECC}" srcOrd="0" destOrd="0" presId="urn:microsoft.com/office/officeart/2005/8/layout/vList5"/>
    <dgm:cxn modelId="{AF66828B-FCAA-4362-AF72-CE0A07D5303E}" type="presOf" srcId="{92D7D3F7-A17A-4310-B0D9-6DC9B6554154}" destId="{3E680B5D-CA97-4AB4-9EF0-22DA24444685}" srcOrd="0" destOrd="0" presId="urn:microsoft.com/office/officeart/2005/8/layout/vList5"/>
    <dgm:cxn modelId="{A0E5C38D-FF96-4E43-821D-0AE28610048F}" type="presOf" srcId="{8CB6A56A-32A2-4CA2-9700-DC6D9F23DB9E}" destId="{9AFBD627-69DE-4E68-BE8F-4EAC574860A9}" srcOrd="0" destOrd="0" presId="urn:microsoft.com/office/officeart/2005/8/layout/vList5"/>
    <dgm:cxn modelId="{B9F3A08F-CECA-49F9-AFC7-35D14275FA9E}" type="presOf" srcId="{DEFCFD30-1BB9-440C-87F1-D4BC2D222C14}" destId="{F44B8253-6165-4090-BCC0-444AC9503330}" srcOrd="0" destOrd="0" presId="urn:microsoft.com/office/officeart/2005/8/layout/vList5"/>
    <dgm:cxn modelId="{19E457A1-CC6E-44BD-89F7-B0989A9E5452}" srcId="{C925D707-0C70-462A-9C20-3BEC7B91E329}" destId="{E8FFD629-74B1-4EE2-83A2-49C61C34323A}" srcOrd="0" destOrd="0" parTransId="{8CC22D6C-3FD0-496F-91A1-D2D005C7F668}" sibTransId="{8A24BD20-EE03-4583-B379-A3979CA5BD42}"/>
    <dgm:cxn modelId="{A1FB3BAE-0F32-4733-8ACE-C0390D6D1EEF}" srcId="{C54EC331-27E4-4435-9F75-E104D27E0AB6}" destId="{6BE0EB6B-AA79-420E-AF5D-A98E32CAA05C}" srcOrd="0" destOrd="0" parTransId="{EBAF068D-670D-4891-9833-F0A4811E3E47}" sibTransId="{4103EE14-1D64-452D-A9B5-CCF60126AFA7}"/>
    <dgm:cxn modelId="{00E932BF-39B4-44EC-965C-DB45DC8FF86F}" type="presOf" srcId="{C925D707-0C70-462A-9C20-3BEC7B91E329}" destId="{6B208A3A-B5C8-4BCB-9C5F-E35831367C0D}" srcOrd="0" destOrd="0" presId="urn:microsoft.com/office/officeart/2005/8/layout/vList5"/>
    <dgm:cxn modelId="{83CB86C2-297A-4F7C-B45B-16FC267BA216}" srcId="{C925D707-0C70-462A-9C20-3BEC7B91E329}" destId="{66BB883B-4454-497A-B8AF-A63527B6D6F6}" srcOrd="1" destOrd="0" parTransId="{45926B5A-1C87-45AD-BAA7-93593F66B8E8}" sibTransId="{FAD713FB-1630-4FFF-A2EA-A93BF7C087A7}"/>
    <dgm:cxn modelId="{E6E727C9-8DB3-4775-95D5-B260BE0DD1BE}" srcId="{C925D707-0C70-462A-9C20-3BEC7B91E329}" destId="{92D7D3F7-A17A-4310-B0D9-6DC9B6554154}" srcOrd="4" destOrd="0" parTransId="{1CE6E878-93F8-4D8F-8653-8C1E4F9E0E40}" sibTransId="{FB098505-91BA-4598-B213-9D1569F7376E}"/>
    <dgm:cxn modelId="{2B9584DD-EEC6-426A-ABD6-54AE1B1822ED}" type="presOf" srcId="{D1E87E78-7F47-47AC-A4C7-B48DA7A302B5}" destId="{08E1520B-852C-4794-90A3-205810FC91F5}" srcOrd="0" destOrd="0" presId="urn:microsoft.com/office/officeart/2005/8/layout/vList5"/>
    <dgm:cxn modelId="{EA4EE5DD-D068-4BC4-8DBB-CA9490BF1498}" type="presOf" srcId="{C54EC331-27E4-4435-9F75-E104D27E0AB6}" destId="{3BB341D7-1A62-4498-BCF4-08B75F548683}" srcOrd="0" destOrd="0" presId="urn:microsoft.com/office/officeart/2005/8/layout/vList5"/>
    <dgm:cxn modelId="{6296FAE0-D0EA-491F-81BE-335478306A7D}" srcId="{92D7D3F7-A17A-4310-B0D9-6DC9B6554154}" destId="{D1E87E78-7F47-47AC-A4C7-B48DA7A302B5}" srcOrd="0" destOrd="0" parTransId="{D77095EF-BBCA-486A-AED1-B7FE90745A0F}" sibTransId="{12934560-C22F-4079-820F-5FC8A3F42EAD}"/>
    <dgm:cxn modelId="{2C024CF3-5590-4904-880C-CE909AA8E70E}" type="presOf" srcId="{E8FFD629-74B1-4EE2-83A2-49C61C34323A}" destId="{039AE830-7ADD-4DB2-AD1F-FD79BEB39018}" srcOrd="0" destOrd="0" presId="urn:microsoft.com/office/officeart/2005/8/layout/vList5"/>
    <dgm:cxn modelId="{A309BEFF-3463-4DD0-997F-5F173C930E75}" srcId="{66BB883B-4454-497A-B8AF-A63527B6D6F6}" destId="{8CB6A56A-32A2-4CA2-9700-DC6D9F23DB9E}" srcOrd="0" destOrd="0" parTransId="{90F29089-AA23-4136-9BEA-45D148619262}" sibTransId="{7F2EAE68-8F90-4B7E-97A2-5E60C0A547C2}"/>
    <dgm:cxn modelId="{D5AD7CB0-FD2C-4513-8D6A-E10930EF0286}" type="presParOf" srcId="{6B208A3A-B5C8-4BCB-9C5F-E35831367C0D}" destId="{C6920B3E-691F-45C7-B9BD-960DCC752779}" srcOrd="0" destOrd="0" presId="urn:microsoft.com/office/officeart/2005/8/layout/vList5"/>
    <dgm:cxn modelId="{BE5FD30F-052B-43E7-91BF-808D42A587A0}" type="presParOf" srcId="{C6920B3E-691F-45C7-B9BD-960DCC752779}" destId="{039AE830-7ADD-4DB2-AD1F-FD79BEB39018}" srcOrd="0" destOrd="0" presId="urn:microsoft.com/office/officeart/2005/8/layout/vList5"/>
    <dgm:cxn modelId="{D7F1DEF2-DD23-4070-B12A-42DB7929C9EB}" type="presParOf" srcId="{C6920B3E-691F-45C7-B9BD-960DCC752779}" destId="{9E4C7145-DFA4-4DC8-8F4D-844E6E2642C9}" srcOrd="1" destOrd="0" presId="urn:microsoft.com/office/officeart/2005/8/layout/vList5"/>
    <dgm:cxn modelId="{475843E3-0F9E-41A4-B519-B9AB78369C61}" type="presParOf" srcId="{6B208A3A-B5C8-4BCB-9C5F-E35831367C0D}" destId="{D6AD62E0-6128-4ADD-A81C-45571313794B}" srcOrd="1" destOrd="0" presId="urn:microsoft.com/office/officeart/2005/8/layout/vList5"/>
    <dgm:cxn modelId="{0A324FF3-FA4D-4E8D-B1FF-22F4918B663D}" type="presParOf" srcId="{6B208A3A-B5C8-4BCB-9C5F-E35831367C0D}" destId="{136B7DAB-68B2-43A5-A919-8A45823F2915}" srcOrd="2" destOrd="0" presId="urn:microsoft.com/office/officeart/2005/8/layout/vList5"/>
    <dgm:cxn modelId="{3C6B3908-E307-4B6A-BFF5-D5643C8834C1}" type="presParOf" srcId="{136B7DAB-68B2-43A5-A919-8A45823F2915}" destId="{386BD565-E080-48E0-86E7-723DF5F252E7}" srcOrd="0" destOrd="0" presId="urn:microsoft.com/office/officeart/2005/8/layout/vList5"/>
    <dgm:cxn modelId="{75BFA6C5-4660-4F56-8AC2-CA067F0E24DE}" type="presParOf" srcId="{136B7DAB-68B2-43A5-A919-8A45823F2915}" destId="{9AFBD627-69DE-4E68-BE8F-4EAC574860A9}" srcOrd="1" destOrd="0" presId="urn:microsoft.com/office/officeart/2005/8/layout/vList5"/>
    <dgm:cxn modelId="{F9D52768-3ABD-40BB-95DE-BC3B5C0F2F96}" type="presParOf" srcId="{6B208A3A-B5C8-4BCB-9C5F-E35831367C0D}" destId="{DAEDC179-F4D1-44C2-AE23-48975E566E67}" srcOrd="3" destOrd="0" presId="urn:microsoft.com/office/officeart/2005/8/layout/vList5"/>
    <dgm:cxn modelId="{7B0C54BE-B8AA-4792-982C-EE3F173CE947}" type="presParOf" srcId="{6B208A3A-B5C8-4BCB-9C5F-E35831367C0D}" destId="{603C3C35-FA22-4D5E-B58A-1598ECD4AF29}" srcOrd="4" destOrd="0" presId="urn:microsoft.com/office/officeart/2005/8/layout/vList5"/>
    <dgm:cxn modelId="{F0BB016E-FC41-47D8-99C3-87BAC3A78700}" type="presParOf" srcId="{603C3C35-FA22-4D5E-B58A-1598ECD4AF29}" destId="{3BB341D7-1A62-4498-BCF4-08B75F548683}" srcOrd="0" destOrd="0" presId="urn:microsoft.com/office/officeart/2005/8/layout/vList5"/>
    <dgm:cxn modelId="{23F6DB74-1D4F-4BF3-A5EC-43442B4A79A6}" type="presParOf" srcId="{603C3C35-FA22-4D5E-B58A-1598ECD4AF29}" destId="{3B303249-FADE-49BE-AD81-1B0C1D0DECEA}" srcOrd="1" destOrd="0" presId="urn:microsoft.com/office/officeart/2005/8/layout/vList5"/>
    <dgm:cxn modelId="{05C3252A-EA9E-48F0-A5C4-C810259C5FD3}" type="presParOf" srcId="{6B208A3A-B5C8-4BCB-9C5F-E35831367C0D}" destId="{C49B4D13-B946-4279-8BCE-34F4C19C2B11}" srcOrd="5" destOrd="0" presId="urn:microsoft.com/office/officeart/2005/8/layout/vList5"/>
    <dgm:cxn modelId="{F61E353C-2B64-40A0-B44A-35829C964758}" type="presParOf" srcId="{6B208A3A-B5C8-4BCB-9C5F-E35831367C0D}" destId="{F8CDDD23-F042-43D7-BD8D-49DE34734FB4}" srcOrd="6" destOrd="0" presId="urn:microsoft.com/office/officeart/2005/8/layout/vList5"/>
    <dgm:cxn modelId="{C5A934E4-D0CD-4DFF-8503-3233FE6A5806}" type="presParOf" srcId="{F8CDDD23-F042-43D7-BD8D-49DE34734FB4}" destId="{B2DA0E14-A3CD-4F63-BDEB-EC7105780ECC}" srcOrd="0" destOrd="0" presId="urn:microsoft.com/office/officeart/2005/8/layout/vList5"/>
    <dgm:cxn modelId="{779FCB5A-79E9-4FFD-9CF2-3DCEA62F6C94}" type="presParOf" srcId="{F8CDDD23-F042-43D7-BD8D-49DE34734FB4}" destId="{F44B8253-6165-4090-BCC0-444AC9503330}" srcOrd="1" destOrd="0" presId="urn:microsoft.com/office/officeart/2005/8/layout/vList5"/>
    <dgm:cxn modelId="{11231E7B-82FB-454A-B758-244DE576643E}" type="presParOf" srcId="{6B208A3A-B5C8-4BCB-9C5F-E35831367C0D}" destId="{D0DE5994-3A8A-4EF9-8B75-D7B9C889177D}" srcOrd="7" destOrd="0" presId="urn:microsoft.com/office/officeart/2005/8/layout/vList5"/>
    <dgm:cxn modelId="{DC0CE0C2-7297-42AF-930E-A97C734BE0B4}" type="presParOf" srcId="{6B208A3A-B5C8-4BCB-9C5F-E35831367C0D}" destId="{4D1CF539-B4A2-451A-8F5A-4F75B4B9B0F3}" srcOrd="8" destOrd="0" presId="urn:microsoft.com/office/officeart/2005/8/layout/vList5"/>
    <dgm:cxn modelId="{9F725958-DF6E-490B-BCDF-E2FB6EADE2F7}" type="presParOf" srcId="{4D1CF539-B4A2-451A-8F5A-4F75B4B9B0F3}" destId="{3E680B5D-CA97-4AB4-9EF0-22DA24444685}" srcOrd="0" destOrd="0" presId="urn:microsoft.com/office/officeart/2005/8/layout/vList5"/>
    <dgm:cxn modelId="{F626BD5C-07B7-4F2E-A6A9-CF5075E950EB}" type="presParOf" srcId="{4D1CF539-B4A2-451A-8F5A-4F75B4B9B0F3}" destId="{08E1520B-852C-4794-90A3-205810FC91F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C7145-DFA4-4DC8-8F4D-844E6E2642C9}">
      <dsp:nvSpPr>
        <dsp:cNvPr id="0" name=""/>
        <dsp:cNvSpPr/>
      </dsp:nvSpPr>
      <dsp:spPr>
        <a:xfrm rot="5400000">
          <a:off x="3173226" y="-1229959"/>
          <a:ext cx="676738" cy="3353916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필요 장비 수량</a:t>
          </a:r>
          <a:br>
            <a:rPr lang="en-US" altLang="ko-KR" sz="1400" kern="1200" dirty="0">
              <a:latin typeface="맑은 고딕" panose="020B0503020000020004" pitchFamily="50" charset="-127"/>
              <a:ea typeface="맑은 고딕" panose="020B0503020000020004" pitchFamily="50" charset="-127"/>
            </a:rPr>
          </a:br>
          <a:r>
            <a:rPr lang="ko-KR" altLang="en-US" sz="1400" kern="1200">
              <a:solidFill>
                <a:srgbClr val="FFC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▶</a:t>
          </a:r>
          <a:r>
            <a:rPr lang="ko-KR" altLang="en-US" sz="1400" kern="120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400" b="1" kern="1200">
              <a:latin typeface="맑은 고딕" panose="020B0503020000020004" pitchFamily="50" charset="-127"/>
              <a:ea typeface="맑은 고딕" panose="020B0503020000020004" pitchFamily="50" charset="-127"/>
            </a:rPr>
            <a:t>자가망 구축비용 절감</a:t>
          </a:r>
          <a:endParaRPr lang="ko-KR" altLang="en-US" sz="1400" b="1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 rot="-5400000">
        <a:off x="1834637" y="141666"/>
        <a:ext cx="3320880" cy="610666"/>
      </dsp:txXfrm>
    </dsp:sp>
    <dsp:sp modelId="{039AE830-7ADD-4DB2-AD1F-FD79BEB39018}">
      <dsp:nvSpPr>
        <dsp:cNvPr id="0" name=""/>
        <dsp:cNvSpPr/>
      </dsp:nvSpPr>
      <dsp:spPr>
        <a:xfrm>
          <a:off x="112" y="1934"/>
          <a:ext cx="1840605" cy="84592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b="1" kern="1200" dirty="0">
              <a:latin typeface="Calibri" panose="020F0502020204030204" pitchFamily="34" charset="0"/>
              <a:ea typeface="맑은 고딕" panose="020B0503020000020004" pitchFamily="50" charset="-127"/>
            </a:rPr>
            <a:t>넓은 지역 </a:t>
          </a:r>
          <a:br>
            <a:rPr lang="en-US" altLang="ko-KR" sz="1600" b="1" kern="1200" dirty="0">
              <a:latin typeface="Calibri" panose="020F0502020204030204" pitchFamily="34" charset="0"/>
              <a:ea typeface="맑은 고딕" panose="020B0503020000020004" pitchFamily="50" charset="-127"/>
            </a:rPr>
          </a:br>
          <a:r>
            <a:rPr lang="ko-KR" altLang="en-US" sz="1600" b="1" kern="1200">
              <a:latin typeface="Calibri" panose="020F0502020204030204" pitchFamily="34" charset="0"/>
              <a:ea typeface="맑은 고딕" panose="020B0503020000020004" pitchFamily="50" charset="-127"/>
            </a:rPr>
            <a:t>커버리지 </a:t>
          </a:r>
          <a:r>
            <a:rPr lang="en-US" altLang="ko-KR" sz="1600" b="1" kern="1200" dirty="0">
              <a:latin typeface="Calibri" panose="020F0502020204030204" pitchFamily="34" charset="0"/>
              <a:ea typeface="맑은 고딕" panose="020B0503020000020004" pitchFamily="50" charset="-127"/>
            </a:rPr>
            <a:t>(10km)</a:t>
          </a:r>
          <a:endParaRPr lang="ko-KR" altLang="en-US" sz="1600" b="1" kern="1200">
            <a:latin typeface="Calibri" panose="020F0502020204030204" pitchFamily="34" charset="0"/>
            <a:ea typeface="맑은 고딕" panose="020B0503020000020004" pitchFamily="50" charset="-127"/>
          </a:endParaRPr>
        </a:p>
      </dsp:txBody>
      <dsp:txXfrm>
        <a:off x="41407" y="43229"/>
        <a:ext cx="1758015" cy="763332"/>
      </dsp:txXfrm>
    </dsp:sp>
    <dsp:sp modelId="{9AFBD627-69DE-4E68-BE8F-4EAC574860A9}">
      <dsp:nvSpPr>
        <dsp:cNvPr id="0" name=""/>
        <dsp:cNvSpPr/>
      </dsp:nvSpPr>
      <dsp:spPr>
        <a:xfrm rot="5400000">
          <a:off x="3191516" y="-349759"/>
          <a:ext cx="676738" cy="3325749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단말 비용</a:t>
          </a:r>
          <a:br>
            <a:rPr lang="en-US" altLang="ko-KR" sz="1400" kern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</a:br>
          <a:r>
            <a:rPr lang="ko-KR" altLang="en-US" sz="1400" kern="1200">
              <a:solidFill>
                <a:srgbClr val="FFC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▶</a:t>
          </a:r>
          <a:r>
            <a:rPr lang="ko-KR" altLang="en-US" sz="1400" kern="120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400" b="1" kern="1200">
              <a:latin typeface="맑은 고딕" panose="020B0503020000020004" pitchFamily="50" charset="-127"/>
              <a:ea typeface="맑은 고딕" panose="020B0503020000020004" pitchFamily="50" charset="-127"/>
            </a:rPr>
            <a:t>서비스 확산 용이</a:t>
          </a:r>
          <a:endParaRPr lang="ko-KR" altLang="en-US" sz="1400" b="1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 rot="-5400000">
        <a:off x="1867011" y="1007782"/>
        <a:ext cx="3292713" cy="610666"/>
      </dsp:txXfrm>
    </dsp:sp>
    <dsp:sp modelId="{386BD565-E080-48E0-86E7-723DF5F252E7}">
      <dsp:nvSpPr>
        <dsp:cNvPr id="0" name=""/>
        <dsp:cNvSpPr/>
      </dsp:nvSpPr>
      <dsp:spPr>
        <a:xfrm>
          <a:off x="112" y="890153"/>
          <a:ext cx="1866898" cy="84592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저렴한 </a:t>
          </a:r>
          <a:r>
            <a:rPr lang="ko-KR" altLang="en-US" sz="1600" b="1" kern="1200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칩셋</a:t>
          </a:r>
          <a:r>
            <a:rPr lang="ko-KR" altLang="en-US" sz="16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 가격</a:t>
          </a:r>
        </a:p>
      </dsp:txBody>
      <dsp:txXfrm>
        <a:off x="41407" y="931448"/>
        <a:ext cx="1784308" cy="763332"/>
      </dsp:txXfrm>
    </dsp:sp>
    <dsp:sp modelId="{3B303249-FADE-49BE-AD81-1B0C1D0DECEA}">
      <dsp:nvSpPr>
        <dsp:cNvPr id="0" name=""/>
        <dsp:cNvSpPr/>
      </dsp:nvSpPr>
      <dsp:spPr>
        <a:xfrm rot="5400000">
          <a:off x="3195127" y="538458"/>
          <a:ext cx="676738" cy="3325749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상시 전원 공급 불필요</a:t>
          </a:r>
          <a:br>
            <a:rPr lang="en-US" altLang="ko-KR" sz="1400" kern="1200" dirty="0">
              <a:latin typeface="맑은 고딕" panose="020B0503020000020004" pitchFamily="50" charset="-127"/>
              <a:ea typeface="맑은 고딕" panose="020B0503020000020004" pitchFamily="50" charset="-127"/>
            </a:rPr>
          </a:br>
          <a:r>
            <a:rPr lang="ko-KR" altLang="en-US" sz="1400" kern="1200">
              <a:solidFill>
                <a:srgbClr val="FFC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▶</a:t>
          </a:r>
          <a:r>
            <a:rPr lang="ko-KR" altLang="en-US" sz="1400" kern="120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r>
            <a:rPr lang="ko-KR" altLang="en-US" sz="1400" b="1" kern="12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이동성 보장</a:t>
          </a:r>
          <a:r>
            <a:rPr lang="en-US" altLang="ko-KR" sz="1400" b="1" kern="1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, </a:t>
          </a:r>
          <a:r>
            <a:rPr lang="ko-KR" altLang="en-US" sz="1400" b="1" kern="12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운영 편리</a:t>
          </a:r>
          <a:endParaRPr lang="ko-KR" altLang="en-US" sz="1400" b="1" kern="1200" dirty="0">
            <a:solidFill>
              <a:schemeClr val="tx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 rot="-5400000">
        <a:off x="1870622" y="1895999"/>
        <a:ext cx="3292713" cy="610666"/>
      </dsp:txXfrm>
    </dsp:sp>
    <dsp:sp modelId="{3BB341D7-1A62-4498-BCF4-08B75F548683}">
      <dsp:nvSpPr>
        <dsp:cNvPr id="0" name=""/>
        <dsp:cNvSpPr/>
      </dsp:nvSpPr>
      <dsp:spPr>
        <a:xfrm>
          <a:off x="112" y="1778372"/>
          <a:ext cx="1870509" cy="84592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b="1" kern="1200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저젼력</a:t>
          </a:r>
          <a:r>
            <a:rPr lang="ko-KR" altLang="en-US" sz="16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 소모</a:t>
          </a:r>
        </a:p>
      </dsp:txBody>
      <dsp:txXfrm>
        <a:off x="41407" y="1819667"/>
        <a:ext cx="1787919" cy="763332"/>
      </dsp:txXfrm>
    </dsp:sp>
    <dsp:sp modelId="{F44B8253-6165-4090-BCC0-444AC9503330}">
      <dsp:nvSpPr>
        <dsp:cNvPr id="0" name=""/>
        <dsp:cNvSpPr/>
      </dsp:nvSpPr>
      <dsp:spPr>
        <a:xfrm rot="5400000">
          <a:off x="3195127" y="1426677"/>
          <a:ext cx="676738" cy="3325749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kern="1200" dirty="0">
              <a:solidFill>
                <a:schemeClr val="tx1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주파수 비용 </a:t>
          </a:r>
          <a:r>
            <a:rPr lang="en-US" altLang="ko-KR" sz="1400" kern="1200" dirty="0">
              <a:solidFill>
                <a:schemeClr val="tx1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FREE</a:t>
          </a:r>
          <a:br>
            <a:rPr lang="en-US" altLang="ko-KR" sz="1400" kern="1200" dirty="0">
              <a:solidFill>
                <a:schemeClr val="tx1"/>
              </a:solidFill>
              <a:latin typeface="Calibri" panose="020F0502020204030204" pitchFamily="34" charset="0"/>
              <a:ea typeface="맑은 고딕" panose="020B0503020000020004" pitchFamily="50" charset="-127"/>
            </a:rPr>
          </a:br>
          <a:r>
            <a:rPr lang="ko-KR" altLang="en-US" sz="1400" kern="1200">
              <a:solidFill>
                <a:srgbClr val="FFC000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▶</a:t>
          </a:r>
          <a:r>
            <a:rPr lang="ko-KR" altLang="en-US" sz="1400" kern="1200">
              <a:solidFill>
                <a:srgbClr val="FF0000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 </a:t>
          </a:r>
          <a:r>
            <a:rPr lang="ko-KR" altLang="en-US" sz="1400" b="1" kern="1200">
              <a:solidFill>
                <a:schemeClr val="tx1"/>
              </a:solidFill>
              <a:latin typeface="Calibri" panose="020F0502020204030204" pitchFamily="34" charset="0"/>
              <a:ea typeface="맑은 고딕" panose="020B0503020000020004" pitchFamily="50" charset="-127"/>
            </a:rPr>
            <a:t>지자체 자가 용도 망구축 가능</a:t>
          </a:r>
          <a:endParaRPr lang="ko-KR" altLang="en-US" sz="1400" b="1" kern="1200" dirty="0">
            <a:solidFill>
              <a:schemeClr val="tx1"/>
            </a:solidFill>
            <a:latin typeface="Calibri" panose="020F0502020204030204" pitchFamily="34" charset="0"/>
            <a:ea typeface="맑은 고딕" panose="020B0503020000020004" pitchFamily="50" charset="-127"/>
          </a:endParaRPr>
        </a:p>
      </dsp:txBody>
      <dsp:txXfrm rot="-5400000">
        <a:off x="1870622" y="2784218"/>
        <a:ext cx="3292713" cy="610666"/>
      </dsp:txXfrm>
    </dsp:sp>
    <dsp:sp modelId="{B2DA0E14-A3CD-4F63-BDEB-EC7105780ECC}">
      <dsp:nvSpPr>
        <dsp:cNvPr id="0" name=""/>
        <dsp:cNvSpPr/>
      </dsp:nvSpPr>
      <dsp:spPr>
        <a:xfrm>
          <a:off x="112" y="2666590"/>
          <a:ext cx="1870509" cy="84592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b="1" kern="1200" dirty="0" err="1">
              <a:latin typeface="맑은 고딕" panose="020B0503020000020004" pitchFamily="50" charset="-127"/>
              <a:ea typeface="맑은 고딕" panose="020B0503020000020004" pitchFamily="50" charset="-127"/>
            </a:rPr>
            <a:t>비면허</a:t>
          </a:r>
          <a:r>
            <a:rPr lang="ko-KR" altLang="en-US" sz="16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 </a:t>
          </a:r>
          <a:br>
            <a:rPr lang="en-US" altLang="ko-KR" sz="16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</a:br>
          <a:r>
            <a:rPr lang="ko-KR" altLang="en-US" sz="1600" b="1" kern="1200">
              <a:latin typeface="맑은 고딕" panose="020B0503020000020004" pitchFamily="50" charset="-127"/>
              <a:ea typeface="맑은 고딕" panose="020B0503020000020004" pitchFamily="50" charset="-127"/>
            </a:rPr>
            <a:t>주파수대역</a:t>
          </a:r>
          <a:endParaRPr lang="ko-KR" altLang="en-US" sz="1600" b="1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>
        <a:off x="41407" y="2707885"/>
        <a:ext cx="1787919" cy="763332"/>
      </dsp:txXfrm>
    </dsp:sp>
    <dsp:sp modelId="{08E1520B-852C-4794-90A3-205810FC91F5}">
      <dsp:nvSpPr>
        <dsp:cNvPr id="0" name=""/>
        <dsp:cNvSpPr/>
      </dsp:nvSpPr>
      <dsp:spPr>
        <a:xfrm rot="5400000">
          <a:off x="3167889" y="2313407"/>
          <a:ext cx="676738" cy="3325749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14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단말</a:t>
          </a:r>
          <a:r>
            <a:rPr lang="en-US" altLang="ko-KR" sz="14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/</a:t>
          </a:r>
          <a:r>
            <a:rPr lang="ko-KR" altLang="en-US" sz="1400" b="1" kern="1200">
              <a:latin typeface="맑은 고딕" panose="020B0503020000020004" pitchFamily="50" charset="-127"/>
              <a:ea typeface="맑은 고딕" panose="020B0503020000020004" pitchFamily="50" charset="-127"/>
            </a:rPr>
            <a:t>네트워크 확장 </a:t>
          </a:r>
          <a:r>
            <a:rPr lang="ko-KR" altLang="en-US" sz="14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및 </a:t>
          </a:r>
          <a:r>
            <a:rPr lang="ko-KR" altLang="en-US" sz="1400" b="1" kern="1200">
              <a:latin typeface="맑은 고딕" panose="020B0503020000020004" pitchFamily="50" charset="-127"/>
              <a:ea typeface="맑은 고딕" panose="020B0503020000020004" pitchFamily="50" charset="-127"/>
            </a:rPr>
            <a:t>유지보수 용이</a:t>
          </a:r>
          <a:r>
            <a:rPr lang="en-US" altLang="ko-KR" sz="14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, </a:t>
          </a:r>
          <a:r>
            <a:rPr lang="ko-KR" altLang="en-US" sz="1400" b="1" kern="1200">
              <a:latin typeface="맑은 고딕" panose="020B0503020000020004" pitchFamily="50" charset="-127"/>
              <a:ea typeface="맑은 고딕" panose="020B0503020000020004" pitchFamily="50" charset="-127"/>
            </a:rPr>
            <a:t>저렴</a:t>
          </a:r>
          <a:endParaRPr lang="ko-KR" altLang="en-US" sz="1400" b="1" kern="120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sp:txBody>
      <dsp:txXfrm rot="-5400000">
        <a:off x="1843384" y="3670948"/>
        <a:ext cx="3292713" cy="610666"/>
      </dsp:txXfrm>
    </dsp:sp>
    <dsp:sp modelId="{3E680B5D-CA97-4AB4-9EF0-22DA24444685}">
      <dsp:nvSpPr>
        <dsp:cNvPr id="0" name=""/>
        <dsp:cNvSpPr/>
      </dsp:nvSpPr>
      <dsp:spPr>
        <a:xfrm>
          <a:off x="112" y="3554809"/>
          <a:ext cx="1856909" cy="84592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b="1" kern="1200" dirty="0">
              <a:latin typeface="맑은 고딕" panose="020B0503020000020004" pitchFamily="50" charset="-127"/>
              <a:ea typeface="맑은 고딕" panose="020B0503020000020004" pitchFamily="50" charset="-127"/>
            </a:rPr>
            <a:t>국제 표준화</a:t>
          </a:r>
        </a:p>
      </dsp:txBody>
      <dsp:txXfrm>
        <a:off x="41407" y="3596104"/>
        <a:ext cx="1774319" cy="763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4836" cy="354540"/>
          </a:xfrm>
          <a:prstGeom prst="rect">
            <a:avLst/>
          </a:prstGeom>
        </p:spPr>
        <p:txBody>
          <a:bodyPr vert="horz" wrap="square" lIns="94781" tIns="47391" rIns="94781" bIns="47391" numCol="1" anchor="t" anchorCtr="0" compatLnSpc="1">
            <a:prstTxWarp prst="textNoShape">
              <a:avLst/>
            </a:prstTxWarp>
          </a:bodyPr>
          <a:lstStyle>
            <a:lvl1pPr rtl="1" latinLnBrk="0">
              <a:defRPr kumimoji="0"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6508" y="1"/>
            <a:ext cx="4436470" cy="354540"/>
          </a:xfrm>
          <a:prstGeom prst="rect">
            <a:avLst/>
          </a:prstGeom>
        </p:spPr>
        <p:txBody>
          <a:bodyPr vert="horz" wrap="square" lIns="94781" tIns="47391" rIns="94781" bIns="47391" numCol="1" anchor="t" anchorCtr="0" compatLnSpc="1">
            <a:prstTxWarp prst="textNoShape">
              <a:avLst/>
            </a:prstTxWarp>
          </a:bodyPr>
          <a:lstStyle>
            <a:lvl1pPr algn="r" rtl="1" latinLnBrk="0">
              <a:defRPr kumimoji="0" sz="1200">
                <a:ea typeface="맑은 고딕" pitchFamily="50" charset="-127"/>
              </a:defRPr>
            </a:lvl1pPr>
          </a:lstStyle>
          <a:p>
            <a:pPr>
              <a:defRPr/>
            </a:pPr>
            <a:fld id="{D7C59A0A-4910-4EDF-8EF5-69F8D357C637}" type="datetimeFigureOut">
              <a:rPr lang="ko-KR" altLang="en-US"/>
              <a:pPr>
                <a:defRPr/>
              </a:pPr>
              <a:t>2025-06-14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192463" y="531813"/>
            <a:ext cx="3849687" cy="2665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1" tIns="47391" rIns="94781" bIns="47391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298" y="3374762"/>
            <a:ext cx="8188017" cy="3195834"/>
          </a:xfrm>
          <a:prstGeom prst="rect">
            <a:avLst/>
          </a:prstGeom>
        </p:spPr>
        <p:txBody>
          <a:bodyPr vert="horz" wrap="square" lIns="94781" tIns="47391" rIns="94781" bIns="47391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867"/>
            <a:ext cx="4434836" cy="354540"/>
          </a:xfrm>
          <a:prstGeom prst="rect">
            <a:avLst/>
          </a:prstGeom>
        </p:spPr>
        <p:txBody>
          <a:bodyPr vert="horz" wrap="square" lIns="94781" tIns="47391" rIns="94781" bIns="47391" numCol="1" anchor="b" anchorCtr="0" compatLnSpc="1">
            <a:prstTxWarp prst="textNoShape">
              <a:avLst/>
            </a:prstTxWarp>
          </a:bodyPr>
          <a:lstStyle>
            <a:lvl1pPr rtl="1" latinLnBrk="0">
              <a:defRPr kumimoji="0"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6508" y="6747867"/>
            <a:ext cx="4436470" cy="354540"/>
          </a:xfrm>
          <a:prstGeom prst="rect">
            <a:avLst/>
          </a:prstGeom>
        </p:spPr>
        <p:txBody>
          <a:bodyPr vert="horz" wrap="square" lIns="94781" tIns="47391" rIns="94781" bIns="47391" numCol="1" anchor="b" anchorCtr="0" compatLnSpc="1">
            <a:prstTxWarp prst="textNoShape">
              <a:avLst/>
            </a:prstTxWarp>
          </a:bodyPr>
          <a:lstStyle>
            <a:lvl1pPr algn="r" rtl="1" latinLnBrk="0">
              <a:defRPr kumimoji="0" sz="1200">
                <a:ea typeface="맑은 고딕" pitchFamily="50" charset="-127"/>
              </a:defRPr>
            </a:lvl1pPr>
          </a:lstStyle>
          <a:p>
            <a:pPr>
              <a:defRPr/>
            </a:pPr>
            <a:fld id="{0DA75911-A8CE-4D60-A474-4B7852900B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9269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75911-A8CE-4D60-A474-4B7852900B59}" type="slidenum">
              <a:rPr lang="ko-KR" altLang="en-US" smtClean="0"/>
              <a:pPr>
                <a:defRPr/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1433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3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742950" y="1828800"/>
            <a:ext cx="8420100" cy="1143000"/>
          </a:xfrm>
        </p:spPr>
        <p:txBody>
          <a:bodyPr/>
          <a:lstStyle>
            <a:lvl1pPr algn="ctr">
              <a:spcBef>
                <a:spcPct val="20000"/>
              </a:spcBef>
              <a:buSzPct val="75000"/>
              <a:buFont typeface="Wingdings" pitchFamily="2" charset="2"/>
              <a:buNone/>
              <a:tabLst>
                <a:tab pos="266700" algn="l"/>
              </a:tabLst>
              <a:defRPr sz="2000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293439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388938" y="325438"/>
            <a:ext cx="7797800" cy="36036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469900" y="787400"/>
            <a:ext cx="8966200" cy="5283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560385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6C304-B5AE-41BE-9293-F99184783C7D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491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69504" y="787400"/>
            <a:ext cx="4400946" cy="5283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1" y="787400"/>
            <a:ext cx="4400947" cy="5283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D51D2-44F7-46A7-9A0D-6BAC5A70F63D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50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9AF61-F151-4E1D-BC1A-F135E4D6F36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969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166BB-0B77-419A-AAB2-0291678A2DD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22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66D382-CC66-4C29-9BAC-03D6885BF733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4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F7196-0417-4892-832E-970CCFF7258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09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4075F-8B61-41EE-BEB2-38BD497C0A8B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88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3FBB0-D8D0-4991-8687-E1EEA15A5C7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39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74971" y="325438"/>
            <a:ext cx="2261527" cy="5745162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88673" y="325438"/>
            <a:ext cx="6621198" cy="5745162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27D47-ACEE-47AB-8801-2BFDB601D23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280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제목, 텍스트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8674" y="325438"/>
            <a:ext cx="7797535" cy="36036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69504" y="787400"/>
            <a:ext cx="4400946" cy="5283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5035551" y="787400"/>
            <a:ext cx="4400947" cy="25654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5035551" y="3505200"/>
            <a:ext cx="4400947" cy="25654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0"/>
          </p:nvPr>
        </p:nvSpPr>
        <p:spPr>
          <a:xfrm>
            <a:off x="9486900" y="6643688"/>
            <a:ext cx="419100" cy="2143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A6FEC-4991-477D-BA10-4D630EAB8422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068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8674" y="325438"/>
            <a:ext cx="7797535" cy="36036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69504" y="787400"/>
            <a:ext cx="4400946" cy="5283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1" y="787400"/>
            <a:ext cx="4400947" cy="5283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5D6CC-D260-4BD4-B7EF-688E5913762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74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 hidden="1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270" imgH="270" progId="">
                  <p:embed/>
                </p:oleObj>
              </mc:Choice>
              <mc:Fallback>
                <p:oleObj name="think-cell Slide" r:id="rId16" imgW="270" imgH="270" progId="">
                  <p:embed/>
                  <p:pic>
                    <p:nvPicPr>
                      <p:cNvPr id="2" name="개체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8938" y="325438"/>
            <a:ext cx="77978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9900" y="787400"/>
            <a:ext cx="8966200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dirty="0"/>
              <a:t>First ffffffffffffffffffffffffffffffffffffffffffffffffffffffffffffffffffffffffffffffffffffffffffffffffffffffffffffffffffffffffffffffffffffffffffffffffffffffirst first </a:t>
            </a:r>
            <a:r>
              <a:rPr lang="en-US" altLang="ko-KR" dirty="0" err="1"/>
              <a:t>first</a:t>
            </a:r>
            <a:endParaRPr lang="en-US" altLang="ko-KR" dirty="0"/>
          </a:p>
          <a:p>
            <a:pPr lvl="1"/>
            <a:r>
              <a:rPr lang="en-US" altLang="ko-KR" dirty="0"/>
              <a:t>Second ssssssssssssssssssssssssssssssssssssssssssssssssssssssssssssssssssssssssssssssssssssssssssssssssssssssssssssssssss second </a:t>
            </a:r>
            <a:r>
              <a:rPr lang="en-US" altLang="ko-KR" dirty="0" err="1"/>
              <a:t>second</a:t>
            </a:r>
            <a:endParaRPr lang="en-US" altLang="ko-KR" dirty="0"/>
          </a:p>
          <a:p>
            <a:pPr lvl="2"/>
            <a:r>
              <a:rPr lang="en-US" altLang="ko-KR" dirty="0"/>
              <a:t>Third </a:t>
            </a:r>
            <a:r>
              <a:rPr lang="en-US" altLang="ko-KR" dirty="0" err="1"/>
              <a:t>third</a:t>
            </a:r>
            <a:r>
              <a:rPr lang="en-US" altLang="ko-KR" dirty="0"/>
              <a:t> ttttttttttttttttttttttttttttttttttttttttttttttttttttttttttttttttttttttttttttttttttttttttttttttttttttttttttttttttttttttttttttttt third </a:t>
            </a:r>
            <a:r>
              <a:rPr lang="en-US" altLang="ko-KR" dirty="0" err="1"/>
              <a:t>third</a:t>
            </a:r>
            <a:r>
              <a:rPr lang="en-US" altLang="ko-KR" dirty="0"/>
              <a:t> </a:t>
            </a:r>
            <a:r>
              <a:rPr lang="en-US" altLang="ko-KR" dirty="0" err="1"/>
              <a:t>third</a:t>
            </a:r>
            <a:endParaRPr lang="en-US" altLang="ko-KR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86900" y="6453336"/>
            <a:ext cx="4191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latin typeface="HY견고딕" pitchFamily="18" charset="-127"/>
                <a:ea typeface="HY견고딕" pitchFamily="18" charset="-127"/>
              </a:defRPr>
            </a:lvl1pPr>
          </a:lstStyle>
          <a:p>
            <a:pPr>
              <a:defRPr/>
            </a:pPr>
            <a:fld id="{8F866B52-B054-4555-9676-B28AC2BBDE02}" type="slidenum">
              <a:rPr lang="en-US" altLang="ko-KR" sz="120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 sz="1200">
              <a:solidFill>
                <a:srgbClr val="000000"/>
              </a:solidFill>
            </a:endParaRPr>
          </a:p>
        </p:txBody>
      </p:sp>
      <p:sp>
        <p:nvSpPr>
          <p:cNvPr id="6" name="직사각형 5"/>
          <p:cNvSpPr/>
          <p:nvPr/>
        </p:nvSpPr>
        <p:spPr bwMode="auto">
          <a:xfrm>
            <a:off x="0" y="0"/>
            <a:ext cx="9906000" cy="58759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54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none" rtlCol="0" anchor="ctr"/>
          <a:lstStyle/>
          <a:p>
            <a:pPr marL="177800" indent="-177800" algn="ctr">
              <a:lnSpc>
                <a:spcPct val="150000"/>
              </a:lnSpc>
            </a:pPr>
            <a:endParaRPr lang="ko-KR" altLang="en-US" sz="140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084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</p:sldLayoutIdLst>
  <p:hf hdr="0" ft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1600" b="1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1600" b="1" i="1">
          <a:solidFill>
            <a:schemeClr val="tx2"/>
          </a:solidFill>
          <a:latin typeface="Trebuchet MS" pitchFamily="34" charset="0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1600" b="1" i="1">
          <a:solidFill>
            <a:schemeClr val="tx2"/>
          </a:solidFill>
          <a:latin typeface="Trebuchet MS" pitchFamily="34" charset="0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1600" b="1" i="1">
          <a:solidFill>
            <a:schemeClr val="tx2"/>
          </a:solidFill>
          <a:latin typeface="Trebuchet MS" pitchFamily="34" charset="0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1600" b="1" i="1">
          <a:solidFill>
            <a:schemeClr val="tx2"/>
          </a:solidFill>
          <a:latin typeface="Trebuchet MS" pitchFamily="34" charset="0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1600" b="1" i="1">
          <a:solidFill>
            <a:schemeClr val="tx2"/>
          </a:solidFill>
          <a:latin typeface="Trebuchet MS" pitchFamily="34" charset="0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1600" b="1" i="1">
          <a:solidFill>
            <a:schemeClr val="tx2"/>
          </a:solidFill>
          <a:latin typeface="Trebuchet MS" pitchFamily="34" charset="0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1600" b="1" i="1">
          <a:solidFill>
            <a:schemeClr val="tx2"/>
          </a:solidFill>
          <a:latin typeface="Trebuchet MS" pitchFamily="34" charset="0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1600" b="1" i="1">
          <a:solidFill>
            <a:schemeClr val="tx2"/>
          </a:solidFill>
          <a:latin typeface="Trebuchet MS" pitchFamily="34" charset="0"/>
          <a:ea typeface="굴림" pitchFamily="50" charset="-127"/>
        </a:defRPr>
      </a:lvl9pPr>
    </p:titleStyle>
    <p:bodyStyle>
      <a:lvl1pPr marL="266700" indent="-266700" algn="l" rtl="0" eaLnBrk="0" fontAlgn="base" latinLnBrk="1" hangingPunct="0">
        <a:spcBef>
          <a:spcPct val="20000"/>
        </a:spcBef>
        <a:spcAft>
          <a:spcPct val="0"/>
        </a:spcAft>
        <a:buSzPct val="75000"/>
        <a:buFont typeface="Wingdings" pitchFamily="2" charset="2"/>
        <a:buChar char="u"/>
        <a:tabLst>
          <a:tab pos="266700" algn="l"/>
        </a:tabLst>
        <a:defRPr kumimoji="1" sz="1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77800" algn="l" rtl="0" eaLnBrk="0" fontAlgn="base" latinLnBrk="1" hangingPunct="0">
        <a:spcBef>
          <a:spcPct val="20000"/>
        </a:spcBef>
        <a:spcAft>
          <a:spcPct val="0"/>
        </a:spcAft>
        <a:buSzPct val="75000"/>
        <a:buFont typeface="Wingdings" pitchFamily="2" charset="2"/>
        <a:buChar char="l"/>
        <a:tabLst>
          <a:tab pos="266700" algn="l"/>
        </a:tabLst>
        <a:defRPr kumimoji="1" sz="1200">
          <a:solidFill>
            <a:schemeClr val="tx1"/>
          </a:solidFill>
          <a:latin typeface="+mn-lt"/>
          <a:ea typeface="+mn-ea"/>
        </a:defRPr>
      </a:lvl2pPr>
      <a:lvl3pPr marL="990600" indent="-180975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tabLst>
          <a:tab pos="266700" algn="l"/>
        </a:tabLst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tabLst>
          <a:tab pos="266700" algn="l"/>
        </a:tabLst>
        <a:defRPr kumimoji="1" sz="1100">
          <a:solidFill>
            <a:schemeClr val="tx1"/>
          </a:solidFill>
          <a:latin typeface="+mn-ea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tabLst>
          <a:tab pos="266700" algn="l"/>
        </a:tabLst>
        <a:defRPr kumimoji="1" sz="1100">
          <a:solidFill>
            <a:schemeClr val="tx1"/>
          </a:solidFill>
          <a:latin typeface="+mn-ea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tabLst>
          <a:tab pos="266700" algn="l"/>
        </a:tabLst>
        <a:defRPr kumimoji="1" sz="1100">
          <a:solidFill>
            <a:schemeClr val="tx1"/>
          </a:solidFill>
          <a:latin typeface="+mn-ea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tabLst>
          <a:tab pos="266700" algn="l"/>
        </a:tabLst>
        <a:defRPr kumimoji="1" sz="1100">
          <a:solidFill>
            <a:schemeClr val="tx1"/>
          </a:solidFill>
          <a:latin typeface="+mn-ea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tabLst>
          <a:tab pos="266700" algn="l"/>
        </a:tabLst>
        <a:defRPr kumimoji="1" sz="1100">
          <a:solidFill>
            <a:schemeClr val="tx1"/>
          </a:solidFill>
          <a:latin typeface="+mn-ea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tabLst>
          <a:tab pos="266700" algn="l"/>
        </a:tabLst>
        <a:defRPr kumimoji="1" sz="1100">
          <a:solidFill>
            <a:schemeClr val="tx1"/>
          </a:solidFill>
          <a:latin typeface="+mn-ea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Relationship Id="rId1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부제목 2"/>
          <p:cNvSpPr>
            <a:spLocks noGrp="1"/>
          </p:cNvSpPr>
          <p:nvPr/>
        </p:nvSpPr>
        <p:spPr bwMode="auto">
          <a:xfrm>
            <a:off x="7035334" y="4758266"/>
            <a:ext cx="1944787" cy="4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latinLnBrk="1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spcBef>
                <a:spcPts val="0"/>
              </a:spcBef>
            </a:pPr>
            <a:r>
              <a:rPr lang="en-US" altLang="ko-KR" sz="1800" b="1" dirty="0">
                <a:solidFill>
                  <a:srgbClr val="0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2023.05.15</a:t>
            </a:r>
          </a:p>
        </p:txBody>
      </p:sp>
      <p:cxnSp>
        <p:nvCxnSpPr>
          <p:cNvPr id="11" name="직선 연결선 10"/>
          <p:cNvCxnSpPr/>
          <p:nvPr/>
        </p:nvCxnSpPr>
        <p:spPr>
          <a:xfrm flipV="1">
            <a:off x="694698" y="3003329"/>
            <a:ext cx="8640000" cy="7936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677236" y="3019202"/>
            <a:ext cx="2339975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1875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5934" algn="l" defTabSz="911875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1875" algn="l" defTabSz="911875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67809" algn="l" defTabSz="911875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3751" algn="l" defTabSz="911875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79695" algn="l" defTabSz="911875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35623" algn="l" defTabSz="911875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191560" algn="l" defTabSz="911875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47499" algn="l" defTabSz="911875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5" name="Text Box 43"/>
          <p:cNvSpPr txBox="1">
            <a:spLocks noChangeArrowheads="1"/>
          </p:cNvSpPr>
          <p:nvPr/>
        </p:nvSpPr>
        <p:spPr bwMode="auto">
          <a:xfrm>
            <a:off x="651835" y="2187185"/>
            <a:ext cx="7233591" cy="6048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86957" tIns="43479" rIns="86957" bIns="43479">
            <a:spAutoFit/>
          </a:bodyPr>
          <a:lstStyle>
            <a:defPPr>
              <a:defRPr lang="ko-KR"/>
            </a:defPPr>
            <a:lvl1pPr marL="0" algn="l" defTabSz="91187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5934" algn="l" defTabSz="91187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1875" algn="l" defTabSz="91187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7809" algn="l" defTabSz="91187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3751" algn="l" defTabSz="91187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79695" algn="l" defTabSz="91187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5623" algn="l" defTabSz="91187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1560" algn="l" defTabSz="91187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7499" algn="l" defTabSz="911875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70150">
              <a:lnSpc>
                <a:spcPct val="120000"/>
              </a:lnSpc>
              <a:spcBef>
                <a:spcPct val="50000"/>
              </a:spcBef>
            </a:pPr>
            <a:r>
              <a:rPr lang="en-US" altLang="ko-KR" sz="3000" b="1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Arial" pitchFamily="34" charset="0"/>
              </a:rPr>
              <a:t>WISNET LoRa </a:t>
            </a:r>
            <a:r>
              <a:rPr lang="ko-KR" altLang="en-US" sz="3000" b="1" dirty="0" err="1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Arial" pitchFamily="34" charset="0"/>
              </a:rPr>
              <a:t>자가망</a:t>
            </a:r>
            <a:r>
              <a:rPr lang="ko-KR" altLang="en-US" sz="3000" b="1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Arial" pitchFamily="34" charset="0"/>
              </a:rPr>
              <a:t> 소개</a:t>
            </a:r>
            <a:endParaRPr lang="en-US" altLang="ko-KR" sz="3000" b="1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  <a:cs typeface="Arial" pitchFamily="34" charset="0"/>
            </a:endParaRPr>
          </a:p>
        </p:txBody>
      </p:sp>
      <p:pic>
        <p:nvPicPr>
          <p:cNvPr id="3" name="그림 2" descr="폰트, 로고, 그래픽, 텍스트이(가) 표시된 사진&#10;&#10;자동 생성된 설명">
            <a:extLst>
              <a:ext uri="{FF2B5EF4-FFF2-40B4-BE49-F238E27FC236}">
                <a16:creationId xmlns:a16="http://schemas.microsoft.com/office/drawing/2014/main" id="{A5A6D21A-0A8E-4A50-3BD0-F34E72489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494" y="3826227"/>
            <a:ext cx="1649627" cy="93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5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236476" y="69763"/>
            <a:ext cx="77771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kumimoji="0" lang="en-US" altLang="ko-KR" sz="2400" i="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LoRa &amp; </a:t>
            </a:r>
            <a:r>
              <a:rPr kumimoji="0" lang="ko-KR" altLang="en-US" sz="2400" i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공공 </a:t>
            </a:r>
            <a:r>
              <a:rPr kumimoji="0" lang="en-US" altLang="ko-KR" sz="2400" i="0" dirty="0" err="1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IoT</a:t>
            </a:r>
            <a:r>
              <a:rPr kumimoji="0" lang="en-US" altLang="ko-KR" sz="2400" i="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400" i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서비스</a:t>
            </a:r>
            <a:endParaRPr kumimoji="0" lang="ko-KR" altLang="en-US" sz="2400" i="0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gray">
          <a:xfrm>
            <a:off x="381000" y="6617672"/>
            <a:ext cx="9144000" cy="20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2" tIns="46796" rIns="89992" bIns="46796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i="1" dirty="0">
                <a:solidFill>
                  <a:srgbClr val="F40006"/>
                </a:solidFill>
                <a:latin typeface="Calibri" panose="020F0502020204030204" pitchFamily="34" charset="0"/>
                <a:ea typeface="가는각진제목체"/>
                <a:cs typeface="Times New Roman" pitchFamily="18" charset="0"/>
              </a:rPr>
              <a:t>Confidential Information</a:t>
            </a:r>
          </a:p>
        </p:txBody>
      </p:sp>
      <p:grpSp>
        <p:nvGrpSpPr>
          <p:cNvPr id="68" name="그룹 67"/>
          <p:cNvGrpSpPr/>
          <p:nvPr/>
        </p:nvGrpSpPr>
        <p:grpSpPr>
          <a:xfrm>
            <a:off x="381000" y="2842770"/>
            <a:ext cx="9228145" cy="2985563"/>
            <a:chOff x="428348" y="3020999"/>
            <a:chExt cx="9228145" cy="2985563"/>
          </a:xfrm>
        </p:grpSpPr>
        <p:sp>
          <p:nvSpPr>
            <p:cNvPr id="32" name="Rectangle 29"/>
            <p:cNvSpPr/>
            <p:nvPr/>
          </p:nvSpPr>
          <p:spPr>
            <a:xfrm>
              <a:off x="428348" y="4554418"/>
              <a:ext cx="2245848" cy="1452144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91440" rIns="91440" bIns="91440" rtlCol="0" anchor="t"/>
            <a:lstStyle/>
            <a:p>
              <a:pPr marL="85725" indent="-85725" latinLnBrk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ko-KR" altLang="en-US" sz="1100" kern="0" dirty="0" err="1">
                  <a:latin typeface="Calibri" panose="020F0502020204030204" pitchFamily="34" charset="0"/>
                  <a:ea typeface="맑은 고딕" panose="020B0503020000020004" pitchFamily="50" charset="-127"/>
                </a:rPr>
                <a:t>자가망</a:t>
              </a:r>
              <a:r>
                <a:rPr lang="ko-KR" altLang="en-US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100" kern="0" dirty="0" err="1">
                  <a:latin typeface="Calibri" panose="020F0502020204030204" pitchFamily="34" charset="0"/>
                  <a:ea typeface="맑은 고딕" panose="020B0503020000020004" pitchFamily="50" charset="-127"/>
                </a:rPr>
                <a:t>구축시</a:t>
              </a:r>
              <a:r>
                <a:rPr lang="ko-KR" altLang="en-US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통신사업자에게 통신료 지급하지 않아도 되기 때문에 최소한의 비용으로 서비스 운영 가능</a:t>
              </a:r>
              <a:endParaRPr lang="en-US" altLang="ko-KR" sz="1100" kern="0" dirty="0">
                <a:latin typeface="Calibri" panose="020F0502020204030204" pitchFamily="34" charset="0"/>
                <a:ea typeface="맑은 고딕" panose="020B0503020000020004" pitchFamily="50" charset="-127"/>
              </a:endParaRPr>
            </a:p>
            <a:p>
              <a:pPr marL="85725" indent="-85725" latinLnBrk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ko-KR" altLang="en-US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서비스 수혜자인 </a:t>
              </a:r>
              <a:r>
                <a:rPr lang="ko-KR" altLang="en-US" sz="1100" kern="0" dirty="0" err="1">
                  <a:latin typeface="Calibri" panose="020F0502020204030204" pitchFamily="34" charset="0"/>
                  <a:ea typeface="맑은 고딕" panose="020B0503020000020004" pitchFamily="50" charset="-127"/>
                </a:rPr>
                <a:t>지자체</a:t>
              </a:r>
              <a:r>
                <a:rPr lang="ko-KR" altLang="en-US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주민의 비용부담은 줄이고 효율성은 증가시켜 사회적 편의 제공</a:t>
              </a:r>
              <a:endParaRPr lang="en-US" sz="1100" kern="0" dirty="0">
                <a:latin typeface="Calibri" panose="020F0502020204030204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428348" y="3094643"/>
              <a:ext cx="2146187" cy="1424568"/>
              <a:chOff x="761511" y="3268985"/>
              <a:chExt cx="2146187" cy="1424568"/>
            </a:xfrm>
          </p:grpSpPr>
          <p:grpSp>
            <p:nvGrpSpPr>
              <p:cNvPr id="48" name="그룹 47"/>
              <p:cNvGrpSpPr/>
              <p:nvPr/>
            </p:nvGrpSpPr>
            <p:grpSpPr>
              <a:xfrm>
                <a:off x="761511" y="3268985"/>
                <a:ext cx="2146187" cy="1424568"/>
                <a:chOff x="761511" y="3268985"/>
                <a:chExt cx="2146187" cy="1424568"/>
              </a:xfrm>
            </p:grpSpPr>
            <p:pic>
              <p:nvPicPr>
                <p:cNvPr id="36" name="그림 35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525" r="80875"/>
                <a:stretch/>
              </p:blipFill>
              <p:spPr>
                <a:xfrm>
                  <a:off x="761511" y="3268985"/>
                  <a:ext cx="1486389" cy="1424568"/>
                </a:xfrm>
                <a:prstGeom prst="rect">
                  <a:avLst/>
                </a:prstGeom>
              </p:spPr>
            </p:pic>
            <p:pic>
              <p:nvPicPr>
                <p:cNvPr id="47" name="그림 46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83" t="88432" r="81364" b="318"/>
                <a:stretch/>
              </p:blipFill>
              <p:spPr>
                <a:xfrm>
                  <a:off x="1985963" y="4514959"/>
                  <a:ext cx="921735" cy="178593"/>
                </a:xfrm>
                <a:prstGeom prst="rect">
                  <a:avLst/>
                </a:prstGeom>
              </p:spPr>
            </p:pic>
          </p:grpSp>
          <p:sp>
            <p:nvSpPr>
              <p:cNvPr id="37" name="TextBox 36"/>
              <p:cNvSpPr txBox="1"/>
              <p:nvPr/>
            </p:nvSpPr>
            <p:spPr>
              <a:xfrm>
                <a:off x="1118062" y="3691333"/>
                <a:ext cx="748345" cy="55399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  <a:spcBef>
                    <a:spcPts val="25"/>
                  </a:spcBef>
                </a:pPr>
                <a:r>
                  <a:rPr lang="ko-KR" altLang="en-US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효율성</a:t>
                </a:r>
                <a:r>
                  <a:rPr lang="en-US" altLang="ko-KR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UP</a:t>
                </a:r>
              </a:p>
              <a:p>
                <a:pPr algn="ctr">
                  <a:lnSpc>
                    <a:spcPct val="150000"/>
                  </a:lnSpc>
                  <a:spcBef>
                    <a:spcPts val="25"/>
                  </a:spcBef>
                </a:pPr>
                <a:r>
                  <a:rPr lang="ko-KR" altLang="en-US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부담</a:t>
                </a:r>
                <a:r>
                  <a:rPr lang="en-US" altLang="ko-KR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DOWN</a:t>
                </a: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2751651" y="3081706"/>
              <a:ext cx="2146187" cy="1424568"/>
              <a:chOff x="2964886" y="3174696"/>
              <a:chExt cx="2146187" cy="1424568"/>
            </a:xfrm>
          </p:grpSpPr>
          <p:grpSp>
            <p:nvGrpSpPr>
              <p:cNvPr id="55" name="그룹 54"/>
              <p:cNvGrpSpPr/>
              <p:nvPr/>
            </p:nvGrpSpPr>
            <p:grpSpPr>
              <a:xfrm>
                <a:off x="2964886" y="3174696"/>
                <a:ext cx="2146187" cy="1424568"/>
                <a:chOff x="2992048" y="3174696"/>
                <a:chExt cx="2146187" cy="1424568"/>
              </a:xfrm>
            </p:grpSpPr>
            <p:pic>
              <p:nvPicPr>
                <p:cNvPr id="43" name="그림 42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748" t="6525" r="54051"/>
                <a:stretch/>
              </p:blipFill>
              <p:spPr>
                <a:xfrm>
                  <a:off x="2992048" y="3174696"/>
                  <a:ext cx="1492371" cy="1424568"/>
                </a:xfrm>
                <a:prstGeom prst="rect">
                  <a:avLst/>
                </a:prstGeom>
              </p:spPr>
            </p:pic>
            <p:pic>
              <p:nvPicPr>
                <p:cNvPr id="51" name="그림 50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4416" t="88732" r="54051" b="955"/>
                <a:stretch/>
              </p:blipFill>
              <p:spPr>
                <a:xfrm>
                  <a:off x="4219575" y="4418806"/>
                  <a:ext cx="918660" cy="179387"/>
                </a:xfrm>
                <a:prstGeom prst="rect">
                  <a:avLst/>
                </a:prstGeom>
              </p:spPr>
            </p:pic>
          </p:grpSp>
          <p:sp>
            <p:nvSpPr>
              <p:cNvPr id="56" name="TextBox 55"/>
              <p:cNvSpPr txBox="1"/>
              <p:nvPr/>
            </p:nvSpPr>
            <p:spPr>
              <a:xfrm>
                <a:off x="3308583" y="3626915"/>
                <a:ext cx="821267" cy="55399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  <a:spcBef>
                    <a:spcPts val="25"/>
                  </a:spcBef>
                </a:pPr>
                <a:r>
                  <a:rPr lang="en-US" altLang="ko-KR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WIDE</a:t>
                </a:r>
              </a:p>
              <a:p>
                <a:pPr algn="ctr">
                  <a:lnSpc>
                    <a:spcPct val="150000"/>
                  </a:lnSpc>
                  <a:spcBef>
                    <a:spcPts val="25"/>
                  </a:spcBef>
                </a:pPr>
                <a:r>
                  <a:rPr lang="ko-KR" altLang="en-US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커버리지</a:t>
                </a:r>
                <a:endParaRPr lang="en-US" altLang="ko-KR" sz="1200" b="1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Times New Roman"/>
                </a:endParaRPr>
              </a:p>
            </p:txBody>
          </p:sp>
        </p:grpSp>
        <p:sp>
          <p:nvSpPr>
            <p:cNvPr id="57" name="Rectangle 29"/>
            <p:cNvSpPr/>
            <p:nvPr/>
          </p:nvSpPr>
          <p:spPr>
            <a:xfrm>
              <a:off x="2751651" y="4519210"/>
              <a:ext cx="2245848" cy="1452144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91440" rIns="91440" bIns="91440" rtlCol="0" anchor="t"/>
            <a:lstStyle/>
            <a:p>
              <a:pPr marL="85725" indent="-85725" latinLnBrk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LoRa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는 저전략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, 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저비용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, 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고신뢰를 요구하는 </a:t>
              </a:r>
              <a:r>
                <a:rPr lang="en-US" altLang="ko-KR" sz="1100" kern="0" dirty="0" err="1">
                  <a:latin typeface="Calibri" panose="020F0502020204030204" pitchFamily="34" charset="0"/>
                  <a:ea typeface="맑은 고딕" panose="020B0503020000020004" pitchFamily="50" charset="-127"/>
                </a:rPr>
                <a:t>IoT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서비스에 최적화된 통신기술</a:t>
              </a:r>
              <a:endParaRPr lang="en-US" altLang="ko-KR" sz="1100" kern="0" dirty="0">
                <a:latin typeface="Calibri" panose="020F0502020204030204" pitchFamily="34" charset="0"/>
                <a:ea typeface="맑은 고딕" panose="020B0503020000020004" pitchFamily="50" charset="-127"/>
              </a:endParaRPr>
            </a:p>
            <a:p>
              <a:pPr marL="85725" indent="-85725" latinLnBrk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ko-KR" altLang="en-US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타 무선통신 기술 대비 월등한 커버리지를 제공하여 최소한의 장비만으로 광역 서비스 가능</a:t>
              </a:r>
              <a:endParaRPr lang="en-US" sz="1100" kern="0" dirty="0">
                <a:latin typeface="Calibri" panose="020F0502020204030204" pitchFamily="34" charset="0"/>
                <a:ea typeface="맑은 고딕" panose="020B0503020000020004" pitchFamily="50" charset="-127"/>
              </a:endParaRPr>
            </a:p>
          </p:txBody>
        </p:sp>
        <p:sp>
          <p:nvSpPr>
            <p:cNvPr id="60" name="Rectangle 29"/>
            <p:cNvSpPr/>
            <p:nvPr/>
          </p:nvSpPr>
          <p:spPr>
            <a:xfrm>
              <a:off x="5086851" y="4516795"/>
              <a:ext cx="2245848" cy="1452144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91440" rIns="91440" bIns="91440" rtlCol="0" anchor="t"/>
            <a:lstStyle/>
            <a:p>
              <a:pPr marL="85725" indent="-85725" latinLnBrk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ko-KR" altLang="en-US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탁월하게 적은 배터리 소모량으로 배터리 수명이 최대 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10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년까지 향상됨</a:t>
              </a:r>
              <a:endParaRPr lang="en-US" altLang="ko-KR" sz="1100" kern="0" dirty="0">
                <a:latin typeface="Calibri" panose="020F0502020204030204" pitchFamily="34" charset="0"/>
                <a:ea typeface="맑은 고딕" panose="020B0503020000020004" pitchFamily="50" charset="-127"/>
              </a:endParaRPr>
            </a:p>
            <a:p>
              <a:pPr marL="85725" indent="-85725" latinLnBrk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LoRa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는 </a:t>
              </a:r>
              <a:r>
                <a:rPr lang="en-US" altLang="ko-KR" sz="1100" kern="0" dirty="0" err="1">
                  <a:latin typeface="Calibri" panose="020F0502020204030204" pitchFamily="34" charset="0"/>
                  <a:ea typeface="맑은 고딕" panose="020B0503020000020004" pitchFamily="50" charset="-127"/>
                </a:rPr>
                <a:t>IoT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최적화된 기술표준으로 타 통신기술대비 높은 단말수용력 제공하여 저렴한 모뎀 단가로 시장 확대 용이 </a:t>
              </a:r>
              <a:endParaRPr lang="en-US" sz="1100" kern="0" dirty="0">
                <a:latin typeface="Calibri" panose="020F0502020204030204" pitchFamily="34" charset="0"/>
                <a:ea typeface="맑은 고딕" panose="020B0503020000020004" pitchFamily="50" charset="-127"/>
              </a:endParaRPr>
            </a:p>
          </p:txBody>
        </p:sp>
        <p:grpSp>
          <p:nvGrpSpPr>
            <p:cNvPr id="65" name="그룹 64"/>
            <p:cNvGrpSpPr/>
            <p:nvPr/>
          </p:nvGrpSpPr>
          <p:grpSpPr>
            <a:xfrm>
              <a:off x="5084534" y="3044961"/>
              <a:ext cx="2135373" cy="1435264"/>
              <a:chOff x="5313932" y="3152119"/>
              <a:chExt cx="2135373" cy="1435264"/>
            </a:xfrm>
          </p:grpSpPr>
          <p:grpSp>
            <p:nvGrpSpPr>
              <p:cNvPr id="63" name="그룹 62"/>
              <p:cNvGrpSpPr/>
              <p:nvPr/>
            </p:nvGrpSpPr>
            <p:grpSpPr>
              <a:xfrm>
                <a:off x="5313932" y="3152119"/>
                <a:ext cx="2135373" cy="1435264"/>
                <a:chOff x="5313932" y="3152119"/>
                <a:chExt cx="2135373" cy="1435264"/>
              </a:xfrm>
            </p:grpSpPr>
            <p:pic>
              <p:nvPicPr>
                <p:cNvPr id="58" name="그림 57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3644" t="6525" r="27238"/>
                <a:stretch/>
              </p:blipFill>
              <p:spPr>
                <a:xfrm>
                  <a:off x="5313932" y="3152119"/>
                  <a:ext cx="1485901" cy="1424568"/>
                </a:xfrm>
                <a:prstGeom prst="rect">
                  <a:avLst/>
                </a:prstGeom>
              </p:spPr>
            </p:pic>
            <p:pic>
              <p:nvPicPr>
                <p:cNvPr id="59" name="그림 58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1438" t="88083" r="27238" b="-584"/>
                <a:stretch/>
              </p:blipFill>
              <p:spPr>
                <a:xfrm>
                  <a:off x="6569139" y="4396883"/>
                  <a:ext cx="880166" cy="190500"/>
                </a:xfrm>
                <a:prstGeom prst="rect">
                  <a:avLst/>
                </a:prstGeom>
              </p:spPr>
            </p:pic>
          </p:grpSp>
          <p:sp>
            <p:nvSpPr>
              <p:cNvPr id="28" name="TextBox 27"/>
              <p:cNvSpPr txBox="1"/>
              <p:nvPr/>
            </p:nvSpPr>
            <p:spPr>
              <a:xfrm>
                <a:off x="5684667" y="3609945"/>
                <a:ext cx="769441" cy="553998"/>
              </a:xfrm>
              <a:prstGeom prst="rect">
                <a:avLst/>
              </a:prstGeom>
            </p:spPr>
            <p:txBody>
              <a:bodyPr vert="horz" wrap="non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  <a:spcBef>
                    <a:spcPts val="25"/>
                  </a:spcBef>
                </a:pPr>
                <a:r>
                  <a:rPr lang="en-US" altLang="ko-KR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LONG</a:t>
                </a:r>
                <a:br>
                  <a:rPr lang="en-US" altLang="ko-KR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</a:br>
                <a:r>
                  <a:rPr lang="ko-KR" altLang="en-US" sz="1200" b="1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베터리수명</a:t>
                </a:r>
                <a:endParaRPr lang="en-US" altLang="ko-KR" sz="1200" b="1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Times New Roman"/>
                </a:endParaRPr>
              </a:p>
            </p:txBody>
          </p:sp>
        </p:grpSp>
        <p:grpSp>
          <p:nvGrpSpPr>
            <p:cNvPr id="66" name="그룹 65"/>
            <p:cNvGrpSpPr/>
            <p:nvPr/>
          </p:nvGrpSpPr>
          <p:grpSpPr>
            <a:xfrm>
              <a:off x="7410645" y="3020999"/>
              <a:ext cx="2127507" cy="1424568"/>
              <a:chOff x="7640758" y="3113663"/>
              <a:chExt cx="2127507" cy="1424568"/>
            </a:xfrm>
          </p:grpSpPr>
          <p:grpSp>
            <p:nvGrpSpPr>
              <p:cNvPr id="62" name="그룹 61"/>
              <p:cNvGrpSpPr/>
              <p:nvPr/>
            </p:nvGrpSpPr>
            <p:grpSpPr>
              <a:xfrm>
                <a:off x="7640758" y="3113663"/>
                <a:ext cx="2127507" cy="1424568"/>
                <a:chOff x="7683500" y="3131688"/>
                <a:chExt cx="2127507" cy="1424568"/>
              </a:xfrm>
            </p:grpSpPr>
            <p:pic>
              <p:nvPicPr>
                <p:cNvPr id="50" name="그림 49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0771" t="6525"/>
                <a:stretch/>
              </p:blipFill>
              <p:spPr>
                <a:xfrm>
                  <a:off x="7683500" y="3131688"/>
                  <a:ext cx="1494537" cy="1424568"/>
                </a:xfrm>
                <a:prstGeom prst="rect">
                  <a:avLst/>
                </a:prstGeom>
              </p:spPr>
            </p:pic>
            <p:pic>
              <p:nvPicPr>
                <p:cNvPr id="61" name="그림 60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7799" t="89171" r="826" b="967"/>
                <a:stretch/>
              </p:blipFill>
              <p:spPr>
                <a:xfrm>
                  <a:off x="8926901" y="4377972"/>
                  <a:ext cx="884106" cy="174978"/>
                </a:xfrm>
                <a:prstGeom prst="rect">
                  <a:avLst/>
                </a:prstGeom>
              </p:spPr>
            </p:pic>
          </p:grpSp>
          <p:sp>
            <p:nvSpPr>
              <p:cNvPr id="30" name="TextBox 29"/>
              <p:cNvSpPr txBox="1"/>
              <p:nvPr/>
            </p:nvSpPr>
            <p:spPr>
              <a:xfrm>
                <a:off x="7982128" y="3546406"/>
                <a:ext cx="804333" cy="55399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  <a:spcBef>
                    <a:spcPts val="25"/>
                  </a:spcBef>
                </a:pPr>
                <a:r>
                  <a:rPr lang="en-US" altLang="ko-KR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VARIERY</a:t>
                </a:r>
                <a:br>
                  <a:rPr lang="en-US" altLang="ko-KR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</a:br>
                <a:r>
                  <a:rPr lang="ko-KR" altLang="en-US" sz="12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맑은 고딕" pitchFamily="50" charset="-127"/>
                    <a:cs typeface="Times New Roman"/>
                  </a:rPr>
                  <a:t>서비스</a:t>
                </a:r>
                <a:endParaRPr lang="en-US" altLang="ko-KR" sz="1200" b="1" dirty="0">
                  <a:solidFill>
                    <a:schemeClr val="bg1"/>
                  </a:solidFill>
                  <a:latin typeface="Calibri" panose="020F0502020204030204" pitchFamily="34" charset="0"/>
                  <a:ea typeface="맑은 고딕" pitchFamily="50" charset="-127"/>
                  <a:cs typeface="Times New Roman"/>
                </a:endParaRPr>
              </a:p>
            </p:txBody>
          </p:sp>
        </p:grpSp>
        <p:sp>
          <p:nvSpPr>
            <p:cNvPr id="67" name="Rectangle 29"/>
            <p:cNvSpPr/>
            <p:nvPr/>
          </p:nvSpPr>
          <p:spPr>
            <a:xfrm>
              <a:off x="7410645" y="4516795"/>
              <a:ext cx="2245848" cy="1452144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91440" rIns="91440" bIns="91440" rtlCol="0" anchor="t"/>
            <a:lstStyle/>
            <a:p>
              <a:pPr marL="85725" indent="-85725" latinLnBrk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ko-KR" altLang="en-US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사회적 </a:t>
              </a:r>
              <a:r>
                <a:rPr lang="ko-KR" altLang="en-US" sz="1100" kern="0" dirty="0" err="1">
                  <a:latin typeface="Calibri" panose="020F0502020204030204" pitchFamily="34" charset="0"/>
                  <a:ea typeface="맑은 고딕" panose="020B0503020000020004" pitchFamily="50" charset="-127"/>
                </a:rPr>
                <a:t>약자케어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, 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스마트미터링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, 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스마트모니터링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, 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스마트시티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, 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스마트팜 등 다양한 사물인터넷 서비스분야에 광범위하게 적용 가능</a:t>
              </a:r>
              <a:endParaRPr lang="en-US" altLang="ko-KR" sz="1100" kern="0" dirty="0">
                <a:latin typeface="Calibri" panose="020F0502020204030204" pitchFamily="34" charset="0"/>
                <a:ea typeface="맑은 고딕" panose="020B0503020000020004" pitchFamily="50" charset="-127"/>
              </a:endParaRPr>
            </a:p>
            <a:p>
              <a:pPr marL="85725" indent="-85725" latinLnBrk="0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ko-KR" altLang="en-US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광역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, 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저전력 서비스에는 </a:t>
              </a:r>
              <a:r>
                <a:rPr lang="en-US" altLang="ko-KR" sz="11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LoRa</a:t>
              </a:r>
              <a:r>
                <a:rPr lang="ko-KR" altLang="en-US" sz="11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가 최상의 솔루션임</a:t>
              </a:r>
              <a:endParaRPr lang="en-US" sz="1100" kern="0" dirty="0">
                <a:latin typeface="Calibri" panose="020F0502020204030204" pitchFamily="34" charset="0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255526" y="782249"/>
            <a:ext cx="9269474" cy="2150563"/>
            <a:chOff x="255526" y="713241"/>
            <a:chExt cx="9269474" cy="2150563"/>
          </a:xfrm>
        </p:grpSpPr>
        <p:sp>
          <p:nvSpPr>
            <p:cNvPr id="20" name="Rectangle 29"/>
            <p:cNvSpPr/>
            <p:nvPr/>
          </p:nvSpPr>
          <p:spPr>
            <a:xfrm>
              <a:off x="255526" y="713241"/>
              <a:ext cx="9269474" cy="215056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91440" rIns="91440" bIns="91440" rtlCol="0" anchor="t"/>
            <a:lstStyle/>
            <a:p>
              <a:pPr latinLnBrk="0">
                <a:lnSpc>
                  <a:spcPts val="2600"/>
                </a:lnSpc>
                <a:spcBef>
                  <a:spcPts val="600"/>
                </a:spcBef>
                <a:defRPr/>
              </a:pPr>
              <a:r>
                <a:rPr lang="ko-KR" altLang="en-US" sz="16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공공 </a:t>
              </a:r>
              <a:r>
                <a:rPr lang="en-US" altLang="ko-KR" sz="1600" kern="0" dirty="0" err="1">
                  <a:latin typeface="Calibri" panose="020F0502020204030204" pitchFamily="34" charset="0"/>
                  <a:ea typeface="맑은 고딕" panose="020B0503020000020004" pitchFamily="50" charset="-127"/>
                </a:rPr>
                <a:t>IoT</a:t>
              </a:r>
              <a:r>
                <a:rPr lang="en-US" altLang="ko-KR" sz="16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6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서비스에 있어서</a:t>
              </a:r>
              <a:r>
                <a:rPr lang="en-US" altLang="ko-KR" sz="16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, </a:t>
              </a:r>
              <a:r>
                <a:rPr lang="ko-KR" altLang="en-US" sz="16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지방자치단계의 가장 큰 요구사항은 </a:t>
              </a:r>
              <a:r>
                <a:rPr lang="ko-KR" altLang="en-US" b="1" kern="0">
                  <a:latin typeface="Calibri" panose="020F0502020204030204" pitchFamily="34" charset="0"/>
                  <a:ea typeface="맑은 고딕" panose="020B0503020000020004" pitchFamily="50" charset="-127"/>
                </a:rPr>
                <a:t>①자체 </a:t>
              </a:r>
              <a:r>
                <a:rPr lang="ko-KR" altLang="en-US" b="1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서비스 운영을 </a:t>
              </a:r>
              <a:r>
                <a:rPr lang="ko-KR" altLang="en-US" b="1" kern="0">
                  <a:latin typeface="Calibri" panose="020F0502020204030204" pitchFamily="34" charset="0"/>
                  <a:ea typeface="맑은 고딕" panose="020B0503020000020004" pitchFamily="50" charset="-127"/>
                </a:rPr>
                <a:t>통한 정보보안</a:t>
              </a:r>
              <a:r>
                <a:rPr lang="en-US" altLang="ko-KR" b="1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b="1" kern="0">
                  <a:latin typeface="Calibri" panose="020F0502020204030204" pitchFamily="34" charset="0"/>
                  <a:ea typeface="맑은 고딕" panose="020B0503020000020004" pitchFamily="50" charset="-127"/>
                </a:rPr>
                <a:t>②지자체와 </a:t>
              </a:r>
              <a:r>
                <a:rPr lang="ko-KR" altLang="en-US" b="1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주민의 비용 및 관리 효율성 </a:t>
              </a:r>
              <a:r>
                <a:rPr lang="ko-KR" altLang="en-US" b="1" kern="0">
                  <a:latin typeface="Calibri" panose="020F0502020204030204" pitchFamily="34" charset="0"/>
                  <a:ea typeface="맑은 고딕" panose="020B0503020000020004" pitchFamily="50" charset="-127"/>
                </a:rPr>
                <a:t>증대</a:t>
              </a:r>
              <a:r>
                <a:rPr lang="en-US" altLang="ko-KR" sz="16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6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입니다</a:t>
              </a:r>
              <a:r>
                <a:rPr lang="en-US" altLang="ko-KR" sz="16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.</a:t>
              </a:r>
            </a:p>
            <a:p>
              <a:pPr latinLnBrk="0">
                <a:lnSpc>
                  <a:spcPts val="2600"/>
                </a:lnSpc>
                <a:spcBef>
                  <a:spcPts val="600"/>
                </a:spcBef>
                <a:defRPr/>
              </a:pPr>
              <a:r>
                <a:rPr lang="en-US" sz="16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            </a:t>
              </a:r>
              <a:r>
                <a:rPr lang="ko-KR" altLang="en-US" sz="16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기술은 최적의 </a:t>
              </a:r>
              <a:r>
                <a:rPr lang="en-US" altLang="ko-KR" sz="1600" kern="0" dirty="0" err="1">
                  <a:latin typeface="Calibri" panose="020F0502020204030204" pitchFamily="34" charset="0"/>
                  <a:ea typeface="맑은 고딕" panose="020B0503020000020004" pitchFamily="50" charset="-127"/>
                </a:rPr>
                <a:t>IoT</a:t>
              </a:r>
              <a:r>
                <a:rPr lang="en-US" altLang="ko-KR" sz="16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 </a:t>
              </a:r>
              <a:r>
                <a:rPr lang="ko-KR" altLang="en-US" sz="16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환경을 구축하기 위한 전용기술로 </a:t>
              </a:r>
              <a:r>
                <a:rPr lang="ko-KR" altLang="en-US" b="1" kern="0">
                  <a:latin typeface="Calibri" panose="020F0502020204030204" pitchFamily="34" charset="0"/>
                  <a:ea typeface="맑은 고딕" panose="020B0503020000020004" pitchFamily="50" charset="-127"/>
                </a:rPr>
                <a:t>국내 유일하게 통신사업자 의존 및 통신요금의 부담 없이 자치단체 전용망을 구성</a:t>
              </a:r>
              <a:r>
                <a:rPr lang="ko-KR" altLang="en-US" sz="1600" kern="0">
                  <a:latin typeface="Calibri" panose="020F0502020204030204" pitchFamily="34" charset="0"/>
                  <a:ea typeface="맑은 고딕" panose="020B0503020000020004" pitchFamily="50" charset="-127"/>
                </a:rPr>
                <a:t>하여 정보보안은 물론 비용절감과 관리 편의성 극대화를 만족시켜 드립니다</a:t>
              </a:r>
              <a:r>
                <a:rPr lang="en-US" altLang="ko-KR" sz="1600" kern="0" dirty="0">
                  <a:latin typeface="Calibri" panose="020F0502020204030204" pitchFamily="34" charset="0"/>
                  <a:ea typeface="맑은 고딕" panose="020B0503020000020004" pitchFamily="50" charset="-127"/>
                </a:rPr>
                <a:t>.</a:t>
              </a:r>
              <a:endParaRPr lang="en-US" sz="1600" kern="0" dirty="0">
                <a:latin typeface="Calibri" panose="020F0502020204030204" pitchFamily="34" charset="0"/>
                <a:ea typeface="맑은 고딕" panose="020B0503020000020004" pitchFamily="50" charset="-127"/>
              </a:endParaRPr>
            </a:p>
          </p:txBody>
        </p:sp>
        <p:pic>
          <p:nvPicPr>
            <p:cNvPr id="69" name="그림 68"/>
            <p:cNvPicPr>
              <a:picLocks noChangeAspect="1"/>
            </p:cNvPicPr>
            <p:nvPr/>
          </p:nvPicPr>
          <p:blipFill rotWithShape="1">
            <a:blip r:embed="rId3"/>
            <a:srcRect r="63975"/>
            <a:stretch/>
          </p:blipFill>
          <p:spPr>
            <a:xfrm>
              <a:off x="347664" y="1561750"/>
              <a:ext cx="550068" cy="3409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913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1"/>
          <p:cNvSpPr txBox="1">
            <a:spLocks noChangeArrowheads="1"/>
          </p:cNvSpPr>
          <p:nvPr/>
        </p:nvSpPr>
        <p:spPr bwMode="gray">
          <a:xfrm>
            <a:off x="381000" y="6617672"/>
            <a:ext cx="9144000" cy="20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2" tIns="46796" rIns="89992" bIns="46796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i="1" dirty="0">
                <a:solidFill>
                  <a:srgbClr val="F40006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Times New Roman" pitchFamily="18" charset="0"/>
              </a:rPr>
              <a:t>Confidential Information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5594959" y="1782149"/>
            <a:ext cx="4244366" cy="2503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2600"/>
              </a:lnSpc>
              <a:spcBef>
                <a:spcPts val="600"/>
              </a:spcBef>
              <a:defRPr/>
            </a:pPr>
            <a:r>
              <a:rPr lang="en-US" altLang="ko-KR" sz="1600" b="1" kern="0" dirty="0">
                <a:latin typeface="Calibri" panose="020F0502020204030204" pitchFamily="34" charset="0"/>
                <a:ea typeface="맑은 고딕" panose="020B0503020000020004" pitchFamily="50" charset="-127"/>
              </a:rPr>
              <a:t>LoRa</a:t>
            </a:r>
            <a:r>
              <a:rPr lang="ko-KR" altLang="en-US" sz="1600" b="1" kern="0">
                <a:latin typeface="Calibri" panose="020F0502020204030204" pitchFamily="34" charset="0"/>
                <a:ea typeface="맑은 고딕" panose="020B0503020000020004" pitchFamily="50" charset="-127"/>
              </a:rPr>
              <a:t>는 여러 서비스 중 특히 원격모니터링</a:t>
            </a:r>
            <a:r>
              <a:rPr lang="en-US" altLang="ko-KR" sz="1600" b="1" kern="0" dirty="0">
                <a:latin typeface="Calibri" panose="020F0502020204030204" pitchFamily="34" charset="0"/>
                <a:ea typeface="맑은 고딕" panose="020B0503020000020004" pitchFamily="50" charset="-127"/>
              </a:rPr>
              <a:t> </a:t>
            </a:r>
            <a:r>
              <a:rPr lang="ko-KR" altLang="en-US" sz="1600" b="1" kern="0">
                <a:latin typeface="Calibri" panose="020F0502020204030204" pitchFamily="34" charset="0"/>
                <a:ea typeface="맑은 고딕" panose="020B0503020000020004" pitchFamily="50" charset="-127"/>
              </a:rPr>
              <a:t>분야에서 최적의 사용성이 입증되고 있음</a:t>
            </a:r>
            <a:r>
              <a:rPr lang="en-US" altLang="ko-KR" sz="1600" b="1" kern="0" dirty="0">
                <a:latin typeface="Calibri" panose="020F0502020204030204" pitchFamily="34" charset="0"/>
                <a:ea typeface="맑은 고딕" panose="020B0503020000020004" pitchFamily="50" charset="-127"/>
              </a:rPr>
              <a:t>.</a:t>
            </a:r>
          </a:p>
          <a:p>
            <a:pPr latinLnBrk="0">
              <a:lnSpc>
                <a:spcPts val="2600"/>
              </a:lnSpc>
              <a:spcBef>
                <a:spcPts val="600"/>
              </a:spcBef>
              <a:defRPr/>
            </a:pPr>
            <a:r>
              <a:rPr lang="ko-KR" altLang="en-US" sz="1600" b="1" kern="0" dirty="0">
                <a:latin typeface="Calibri" panose="020F0502020204030204" pitchFamily="34" charset="0"/>
                <a:ea typeface="맑은 고딕" panose="020B0503020000020004" pitchFamily="50" charset="-127"/>
              </a:rPr>
              <a:t>외곽지역에서는 </a:t>
            </a:r>
            <a:r>
              <a:rPr lang="en-US" altLang="ko-KR" sz="1600" b="1" kern="0" dirty="0">
                <a:latin typeface="Calibri" panose="020F0502020204030204" pitchFamily="34" charset="0"/>
                <a:ea typeface="맑은 고딕" panose="020B0503020000020004" pitchFamily="50" charset="-127"/>
              </a:rPr>
              <a:t>10km</a:t>
            </a:r>
            <a:r>
              <a:rPr lang="ko-KR" altLang="en-US" sz="1600" b="1" kern="0">
                <a:latin typeface="Calibri" panose="020F0502020204030204" pitchFamily="34" charset="0"/>
                <a:ea typeface="맑은 고딕" panose="020B0503020000020004" pitchFamily="50" charset="-127"/>
              </a:rPr>
              <a:t>에 이르는 넓은 지역 </a:t>
            </a:r>
            <a:r>
              <a:rPr lang="ko-KR" altLang="en-US" sz="1600" b="1" kern="0" err="1">
                <a:latin typeface="Calibri" panose="020F0502020204030204" pitchFamily="34" charset="0"/>
                <a:ea typeface="맑은 고딕" panose="020B0503020000020004" pitchFamily="50" charset="-127"/>
              </a:rPr>
              <a:t>커버리지의</a:t>
            </a:r>
            <a:r>
              <a:rPr lang="ko-KR" altLang="en-US" sz="1600" b="1" kern="0">
                <a:latin typeface="Calibri" panose="020F0502020204030204" pitchFamily="34" charset="0"/>
                <a:ea typeface="맑은 고딕" panose="020B0503020000020004" pitchFamily="50" charset="-127"/>
              </a:rPr>
              <a:t> 특성으로</a:t>
            </a:r>
            <a:r>
              <a:rPr lang="en-US" altLang="ko-KR" sz="1600" b="1" kern="0" dirty="0">
                <a:latin typeface="Calibri" panose="020F0502020204030204" pitchFamily="34" charset="0"/>
                <a:ea typeface="맑은 고딕" panose="020B0503020000020004" pitchFamily="50" charset="-127"/>
              </a:rPr>
              <a:t>, </a:t>
            </a:r>
            <a:r>
              <a:rPr lang="ko-KR" altLang="en-US" sz="1600" b="1" kern="0">
                <a:latin typeface="Calibri" panose="020F0502020204030204" pitchFamily="34" charset="0"/>
                <a:ea typeface="맑은 고딕" panose="020B0503020000020004" pitchFamily="50" charset="-127"/>
              </a:rPr>
              <a:t>현저히 낮은 비용으로 서비스망 구성이 가능하며</a:t>
            </a:r>
            <a:r>
              <a:rPr lang="en-US" altLang="ko-KR" sz="1600" b="1" kern="0" dirty="0">
                <a:latin typeface="Calibri" panose="020F0502020204030204" pitchFamily="34" charset="0"/>
                <a:ea typeface="맑은 고딕" panose="020B0503020000020004" pitchFamily="50" charset="-127"/>
              </a:rPr>
              <a:t>,</a:t>
            </a:r>
            <a:r>
              <a:rPr lang="ko-KR" altLang="en-US" sz="1600" b="1" kern="0">
                <a:latin typeface="Calibri" panose="020F0502020204030204" pitchFamily="34" charset="0"/>
                <a:ea typeface="맑은 고딕" panose="020B0503020000020004" pitchFamily="50" charset="-127"/>
              </a:rPr>
              <a:t> 저전력의 기술 속성으로 사용자에게 장기간 우수한 편의성을 제공함</a:t>
            </a:r>
            <a:r>
              <a:rPr lang="en-US" altLang="ko-KR" sz="1600" b="1" kern="0" dirty="0">
                <a:latin typeface="Calibri" panose="020F0502020204030204" pitchFamily="34" charset="0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4" name="모서리가 둥근 직사각형 3"/>
          <p:cNvSpPr/>
          <p:nvPr/>
        </p:nvSpPr>
        <p:spPr bwMode="auto">
          <a:xfrm>
            <a:off x="330200" y="934684"/>
            <a:ext cx="9271000" cy="467695"/>
          </a:xfrm>
          <a:prstGeom prst="roundRect">
            <a:avLst/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177800" indent="-177800"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  </a:t>
            </a:r>
            <a:r>
              <a:rPr lang="en-US" altLang="ko-KR" sz="1600" b="1" dirty="0" err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LoRa</a:t>
            </a:r>
            <a:r>
              <a: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 </a:t>
            </a:r>
            <a:r>
              <a:rPr lang="ko-KR" altLang="en-US" sz="1600" b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기술 장점 </a:t>
            </a:r>
            <a:r>
              <a:rPr lang="ko-KR" altLang="en-US" sz="1400" b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▶ 지자체 도입 및 운영 장점</a:t>
            </a:r>
          </a:p>
        </p:txBody>
      </p:sp>
      <p:graphicFrame>
        <p:nvGraphicFramePr>
          <p:cNvPr id="6" name="다이어그램 5"/>
          <p:cNvGraphicFramePr/>
          <p:nvPr>
            <p:extLst>
              <p:ext uri="{D42A27DB-BD31-4B8C-83A1-F6EECF244321}">
                <p14:modId xmlns:p14="http://schemas.microsoft.com/office/powerpoint/2010/main" val="1479022934"/>
              </p:ext>
            </p:extLst>
          </p:nvPr>
        </p:nvGraphicFramePr>
        <p:xfrm>
          <a:off x="330200" y="1746009"/>
          <a:ext cx="5196483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그림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0659" y="4736582"/>
            <a:ext cx="3970541" cy="1308395"/>
          </a:xfrm>
          <a:prstGeom prst="rect">
            <a:avLst/>
          </a:prstGeom>
        </p:spPr>
      </p:pic>
      <p:sp>
        <p:nvSpPr>
          <p:cNvPr id="52" name="제목 1"/>
          <p:cNvSpPr txBox="1">
            <a:spLocks/>
          </p:cNvSpPr>
          <p:nvPr/>
        </p:nvSpPr>
        <p:spPr>
          <a:xfrm>
            <a:off x="236476" y="69763"/>
            <a:ext cx="77771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kumimoji="0" lang="en-US" altLang="ko-KR" sz="2400" i="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LoRa &amp; </a:t>
            </a:r>
            <a:r>
              <a:rPr kumimoji="0" lang="ko-KR" altLang="en-US" sz="2400" i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공공 </a:t>
            </a:r>
            <a:r>
              <a:rPr kumimoji="0" lang="en-US" altLang="ko-KR" sz="2400" i="0" dirty="0" err="1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IoT</a:t>
            </a:r>
            <a:r>
              <a:rPr kumimoji="0" lang="en-US" altLang="ko-KR" sz="2400" i="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400" i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서비스</a:t>
            </a:r>
            <a:endParaRPr kumimoji="0" lang="ko-KR" altLang="en-US" sz="2400" i="0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아래쪽 화살표 12"/>
          <p:cNvSpPr/>
          <p:nvPr/>
        </p:nvSpPr>
        <p:spPr bwMode="auto">
          <a:xfrm>
            <a:off x="3775075" y="1975074"/>
            <a:ext cx="155575" cy="180181"/>
          </a:xfrm>
          <a:prstGeom prst="downArrow">
            <a:avLst>
              <a:gd name="adj1" fmla="val 31238"/>
              <a:gd name="adj2" fmla="val 40032"/>
            </a:avLst>
          </a:prstGeom>
          <a:solidFill>
            <a:srgbClr val="FF3300"/>
          </a:solidFill>
          <a:ln w="254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none" rtlCol="0" anchor="ctr"/>
          <a:lstStyle/>
          <a:p>
            <a:pPr marL="177800" indent="-177800" algn="ctr">
              <a:lnSpc>
                <a:spcPct val="150000"/>
              </a:lnSpc>
            </a:pPr>
            <a:endParaRPr lang="ko-KR" altLang="en-US" sz="1400" dirty="0"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53" name="아래쪽 화살표 52"/>
          <p:cNvSpPr/>
          <p:nvPr/>
        </p:nvSpPr>
        <p:spPr bwMode="auto">
          <a:xfrm>
            <a:off x="3371850" y="2845425"/>
            <a:ext cx="155575" cy="180181"/>
          </a:xfrm>
          <a:prstGeom prst="downArrow">
            <a:avLst>
              <a:gd name="adj1" fmla="val 31238"/>
              <a:gd name="adj2" fmla="val 40032"/>
            </a:avLst>
          </a:prstGeom>
          <a:solidFill>
            <a:srgbClr val="FF3300"/>
          </a:solidFill>
          <a:ln w="254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none" rtlCol="0" anchor="ctr"/>
          <a:lstStyle/>
          <a:p>
            <a:pPr marL="177800" indent="-177800" algn="ctr">
              <a:lnSpc>
                <a:spcPct val="150000"/>
              </a:lnSpc>
            </a:pPr>
            <a:endParaRPr lang="ko-KR" altLang="en-US" sz="1400" dirty="0"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0932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1"/>
          <p:cNvSpPr txBox="1">
            <a:spLocks noChangeArrowheads="1"/>
          </p:cNvSpPr>
          <p:nvPr/>
        </p:nvSpPr>
        <p:spPr bwMode="gray">
          <a:xfrm>
            <a:off x="381000" y="6617672"/>
            <a:ext cx="9144000" cy="20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2" tIns="46796" rIns="89992" bIns="46796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i="1" dirty="0">
                <a:solidFill>
                  <a:srgbClr val="F40006"/>
                </a:solidFill>
                <a:latin typeface="Calibri" pitchFamily="34" charset="0"/>
                <a:ea typeface="가는각진제목체"/>
                <a:cs typeface="Times New Roman" pitchFamily="18" charset="0"/>
              </a:rPr>
              <a:t>Confidential Information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36475" y="728500"/>
            <a:ext cx="9393299" cy="715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2600"/>
              </a:lnSpc>
              <a:spcBef>
                <a:spcPts val="600"/>
              </a:spcBef>
              <a:defRPr/>
            </a:pPr>
            <a:r>
              <a:rPr lang="en-US" altLang="ko-KR" sz="1400" b="1" kern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WiFi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나 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BT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와 달리 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LoRa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는 저용량 데이터를 낮은 전력소모로 넓은 지역으로 전송할 수 있으며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Cellular 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기반의 통신방식과는 달리 통신사업자로부터 독립적인 자가망 구축하여 통신이용료 부담을 현격히 절감할 수 있습니다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제목 1"/>
          <p:cNvSpPr txBox="1">
            <a:spLocks/>
          </p:cNvSpPr>
          <p:nvPr/>
        </p:nvSpPr>
        <p:spPr>
          <a:xfrm>
            <a:off x="236476" y="69763"/>
            <a:ext cx="77771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kumimoji="0" lang="en-US" altLang="ko-KR" sz="2400" i="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LoRa vs. </a:t>
            </a:r>
            <a:r>
              <a:rPr kumimoji="0" lang="ko-KR" altLang="en-US" sz="2400" i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타 통신방식</a:t>
            </a:r>
            <a:endParaRPr kumimoji="0" lang="ko-KR" altLang="en-US" sz="2400" i="0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774802"/>
              </p:ext>
            </p:extLst>
          </p:nvPr>
        </p:nvGraphicFramePr>
        <p:xfrm>
          <a:off x="4379059" y="2708274"/>
          <a:ext cx="5311044" cy="257175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327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7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7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146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LoRa</a:t>
                      </a:r>
                      <a:endParaRPr lang="ko-KR" altLang="en-US" sz="12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Wi-Fi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BT (BLE)</a:t>
                      </a:r>
                      <a:endParaRPr lang="ko-KR" altLang="en-US" sz="12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7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망 구분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LPWAN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Short</a:t>
                      </a:r>
                      <a:r>
                        <a:rPr lang="en-US" altLang="ko-KR" sz="1200" baseline="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 Range Networks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Short</a:t>
                      </a:r>
                      <a:r>
                        <a:rPr lang="en-US" altLang="ko-KR" sz="1200" baseline="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 Range Networks</a:t>
                      </a:r>
                      <a:endParaRPr lang="ko-KR" altLang="en-US" sz="12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전송속도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0.3-50kbps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7.2~72Mbps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1Mbps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7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커버리지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10km</a:t>
                      </a:r>
                      <a:endParaRPr lang="ko-KR" altLang="en-US" sz="12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30m</a:t>
                      </a:r>
                    </a:p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(in House)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10m</a:t>
                      </a:r>
                      <a:r>
                        <a:rPr lang="en-US" altLang="ko-KR" sz="1200" baseline="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en-US" altLang="ko-KR" sz="1200" baseline="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(In Room)</a:t>
                      </a:r>
                      <a:endParaRPr lang="ko-KR" altLang="en-US" sz="12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4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채널</a:t>
                      </a:r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대역폭</a:t>
                      </a:r>
                      <a:endParaRPr lang="ko-KR" altLang="en-US" sz="12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125kHz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20MHz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2MHz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7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전력소비</a:t>
                      </a:r>
                      <a:r>
                        <a:rPr lang="en-US" altLang="ko-KR" sz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20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배터리수명</a:t>
                      </a:r>
                      <a:endParaRPr lang="ko-KR" altLang="en-US" sz="12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50~200mW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맑은 고딕" panose="020B0503020000020004" pitchFamily="50" charset="-127"/>
                        </a:rPr>
                        <a:t>1~30mW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맑은 고딕" panose="020B0503020000020004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 bwMode="auto">
          <a:xfrm>
            <a:off x="5686427" y="2708274"/>
            <a:ext cx="1349375" cy="2571750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none" rtlCol="0" anchor="ctr"/>
          <a:lstStyle/>
          <a:p>
            <a:pPr marL="177800" indent="-177800" algn="ctr">
              <a:lnSpc>
                <a:spcPct val="150000"/>
              </a:lnSpc>
            </a:pPr>
            <a:endParaRPr lang="ko-KR" altLang="en-US" sz="14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07875" y="1680201"/>
            <a:ext cx="8111066" cy="494203"/>
            <a:chOff x="1398058" y="1827386"/>
            <a:chExt cx="8111066" cy="494203"/>
          </a:xfrm>
        </p:grpSpPr>
        <p:sp>
          <p:nvSpPr>
            <p:cNvPr id="9" name="직사각형 8"/>
            <p:cNvSpPr/>
            <p:nvPr/>
          </p:nvSpPr>
          <p:spPr>
            <a:xfrm>
              <a:off x="2083565" y="1827386"/>
              <a:ext cx="7425559" cy="4257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lnSpc>
                  <a:spcPts val="2600"/>
                </a:lnSpc>
                <a:spcBef>
                  <a:spcPts val="600"/>
                </a:spcBef>
                <a:defRPr/>
              </a:pPr>
              <a:r>
                <a:rPr lang="en-US" altLang="ko-KR" sz="1600" b="1" kern="0" dirty="0" err="1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LoRa</a:t>
              </a:r>
              <a:r>
                <a:rPr lang="ko-KR" altLang="en-US" sz="1600" b="1" kern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는</a:t>
              </a:r>
              <a:r>
                <a:rPr lang="en-US" altLang="ko-KR" sz="1600" b="1" kern="0" dirty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kern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넓은 </a:t>
              </a:r>
              <a:r>
                <a:rPr lang="ko-KR" altLang="en-US" sz="1600" b="1" kern="0" dirty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지역에서 최소한의 투자비</a:t>
              </a:r>
              <a:r>
                <a:rPr lang="en-US" altLang="ko-KR" sz="1600" b="1" kern="0" dirty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600" b="1" kern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운영비로 다양한 스마트 서비스 가능</a:t>
              </a:r>
              <a:endParaRPr lang="en-US" altLang="ko-KR" sz="1600" b="1" kern="0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43" t="9385" r="55988" b="75811"/>
            <a:stretch/>
          </p:blipFill>
          <p:spPr>
            <a:xfrm>
              <a:off x="1398058" y="1867627"/>
              <a:ext cx="782584" cy="453962"/>
            </a:xfrm>
            <a:prstGeom prst="rect">
              <a:avLst/>
            </a:prstGeom>
          </p:spPr>
        </p:pic>
      </p:grpSp>
      <p:pic>
        <p:nvPicPr>
          <p:cNvPr id="17" name="그림 16" descr="텍스트, 스크린샷, 폰트, 도표이(가) 표시된 사진&#10;&#10;자동 생성된 설명">
            <a:extLst>
              <a:ext uri="{FF2B5EF4-FFF2-40B4-BE49-F238E27FC236}">
                <a16:creationId xmlns:a16="http://schemas.microsoft.com/office/drawing/2014/main" id="{AB8075A5-63AA-2592-F9D5-8134AB275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8" y="2195126"/>
            <a:ext cx="4305901" cy="39343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8581B35-53DD-0547-30FB-F6F1BCDA916F}"/>
              </a:ext>
            </a:extLst>
          </p:cNvPr>
          <p:cNvSpPr txBox="1"/>
          <p:nvPr/>
        </p:nvSpPr>
        <p:spPr>
          <a:xfrm>
            <a:off x="2176463" y="4951038"/>
            <a:ext cx="1083630" cy="43191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ct val="150000"/>
              </a:lnSpc>
              <a:spcBef>
                <a:spcPts val="25"/>
              </a:spcBef>
            </a:pPr>
            <a:r>
              <a:rPr lang="en-US" altLang="ko-KR" sz="1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  <a:cs typeface="Times New Roman"/>
              </a:rPr>
              <a:t>LoRaWAN</a:t>
            </a: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  <a:cs typeface="Times New Roman"/>
              </a:rPr>
              <a:t>, Sigfox</a:t>
            </a:r>
          </a:p>
          <a:p>
            <a:pPr>
              <a:lnSpc>
                <a:spcPct val="150000"/>
              </a:lnSpc>
              <a:spcBef>
                <a:spcPts val="25"/>
              </a:spcBef>
            </a:pPr>
            <a:r>
              <a:rPr lang="en-US" altLang="ko-KR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itchFamily="50" charset="-127"/>
                <a:ea typeface="맑은 고딕" pitchFamily="50" charset="-127"/>
                <a:cs typeface="Times New Roman"/>
              </a:rPr>
              <a:t>NB-IoT, CAT-M1</a:t>
            </a:r>
            <a:endParaRPr lang="ko-KR" altLang="en-US" sz="1000" b="1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8767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1"/>
          <p:cNvSpPr txBox="1">
            <a:spLocks noChangeArrowheads="1"/>
          </p:cNvSpPr>
          <p:nvPr/>
        </p:nvSpPr>
        <p:spPr bwMode="gray">
          <a:xfrm>
            <a:off x="381000" y="6617672"/>
            <a:ext cx="9144000" cy="20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2" tIns="46796" rIns="89992" bIns="46796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i="1" dirty="0">
                <a:solidFill>
                  <a:srgbClr val="F40006"/>
                </a:solidFill>
                <a:latin typeface="Calibri" pitchFamily="34" charset="0"/>
                <a:ea typeface="가는각진제목체"/>
                <a:cs typeface="Times New Roman" pitchFamily="18" charset="0"/>
              </a:rPr>
              <a:t>Confidential Information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236475" y="728500"/>
            <a:ext cx="9393299" cy="715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2600"/>
              </a:lnSpc>
              <a:spcBef>
                <a:spcPts val="600"/>
              </a:spcBef>
              <a:defRPr/>
            </a:pPr>
            <a:r>
              <a:rPr lang="en-US" altLang="ko-KR" sz="1400" b="1" kern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WiFi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 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BT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와 달리 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LoRa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는 저용량 데이터를 낮은 전력소모로 넓은 지역으로 전송할 수 있으며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Cellular 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기반의 통신방식과는 달리 통신사업자로부터 독립적인 </a:t>
            </a:r>
            <a:r>
              <a:rPr lang="ko-KR" altLang="en-US" sz="1400" b="1" kern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자가망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구축하여 통신이용료 부담을 현격히 절감할 수 있습니다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제목 1"/>
          <p:cNvSpPr txBox="1">
            <a:spLocks/>
          </p:cNvSpPr>
          <p:nvPr/>
        </p:nvSpPr>
        <p:spPr>
          <a:xfrm>
            <a:off x="236476" y="69763"/>
            <a:ext cx="77771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kumimoji="0" lang="en-US" altLang="ko-KR" sz="2400" i="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LoRa vs. </a:t>
            </a:r>
            <a:r>
              <a:rPr kumimoji="0" lang="ko-KR" altLang="en-US" sz="2400" i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rPr>
              <a:t>타 통신방식</a:t>
            </a:r>
            <a:endParaRPr kumimoji="0" lang="ko-KR" altLang="en-US" sz="2400" i="0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07875" y="1680201"/>
            <a:ext cx="8111066" cy="494203"/>
            <a:chOff x="1398058" y="1827386"/>
            <a:chExt cx="8111066" cy="494203"/>
          </a:xfrm>
        </p:grpSpPr>
        <p:sp>
          <p:nvSpPr>
            <p:cNvPr id="9" name="직사각형 8"/>
            <p:cNvSpPr/>
            <p:nvPr/>
          </p:nvSpPr>
          <p:spPr>
            <a:xfrm>
              <a:off x="2083565" y="1827386"/>
              <a:ext cx="7425559" cy="4257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lnSpc>
                  <a:spcPts val="2600"/>
                </a:lnSpc>
                <a:spcBef>
                  <a:spcPts val="600"/>
                </a:spcBef>
                <a:defRPr/>
              </a:pPr>
              <a:r>
                <a:rPr lang="en-US" altLang="ko-KR" sz="1600" b="1" kern="0" dirty="0" err="1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LoRa</a:t>
              </a:r>
              <a:r>
                <a:rPr lang="ko-KR" altLang="en-US" sz="1600" b="1" kern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는</a:t>
              </a:r>
              <a:r>
                <a:rPr lang="en-US" altLang="ko-KR" sz="1600" b="1" kern="0" dirty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kern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넓은 </a:t>
              </a:r>
              <a:r>
                <a:rPr lang="ko-KR" altLang="en-US" sz="1600" b="1" kern="0" dirty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지역에서 최소한의 투자비</a:t>
              </a:r>
              <a:r>
                <a:rPr lang="en-US" altLang="ko-KR" sz="1600" b="1" kern="0" dirty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/</a:t>
              </a:r>
              <a:r>
                <a:rPr lang="ko-KR" altLang="en-US" sz="1600" b="1" kern="0">
                  <a:solidFill>
                    <a:srgbClr val="00206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운영비로 다양한 스마트 서비스 가능</a:t>
              </a:r>
              <a:endParaRPr lang="en-US" altLang="ko-KR" sz="1600" b="1" kern="0" dirty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43" t="9385" r="55988" b="75811"/>
            <a:stretch/>
          </p:blipFill>
          <p:spPr>
            <a:xfrm>
              <a:off x="1398058" y="1867627"/>
              <a:ext cx="782584" cy="453962"/>
            </a:xfrm>
            <a:prstGeom prst="rect">
              <a:avLst/>
            </a:prstGeom>
          </p:spPr>
        </p:pic>
      </p:grpSp>
      <p:pic>
        <p:nvPicPr>
          <p:cNvPr id="2" name="내용 개체 틀 3">
            <a:extLst>
              <a:ext uri="{FF2B5EF4-FFF2-40B4-BE49-F238E27FC236}">
                <a16:creationId xmlns:a16="http://schemas.microsoft.com/office/drawing/2014/main" id="{31255157-FFA3-6C68-FB1A-8D194099A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000" y="2237926"/>
            <a:ext cx="5539488" cy="3555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5AB683-8D38-01B9-47FB-58CE3C092451}"/>
              </a:ext>
            </a:extLst>
          </p:cNvPr>
          <p:cNvSpPr txBox="1"/>
          <p:nvPr/>
        </p:nvSpPr>
        <p:spPr>
          <a:xfrm>
            <a:off x="299333" y="5828259"/>
            <a:ext cx="56211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Ref) LPWA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기반 광역 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IoT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기술 및 표준화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,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ETRI 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전자통신동향분석 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vol. 31, No.2, 2016.4</a:t>
            </a:r>
            <a:endParaRPr lang="ko-KR" altLang="en-US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3002F7F0-1BC3-3DFB-E44A-E86C9C3F44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981509"/>
              </p:ext>
            </p:extLst>
          </p:nvPr>
        </p:nvGraphicFramePr>
        <p:xfrm>
          <a:off x="6012663" y="2237926"/>
          <a:ext cx="3617111" cy="3555280"/>
        </p:xfrm>
        <a:graphic>
          <a:graphicData uri="http://schemas.openxmlformats.org/drawingml/2006/table">
            <a:tbl>
              <a:tblPr/>
              <a:tblGrid>
                <a:gridCol w="273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3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3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37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0124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구분</a:t>
                      </a:r>
                    </a:p>
                  </a:txBody>
                  <a:tcPr marL="93273" marR="93273" marT="46636" marB="46636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3E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LoRa</a:t>
                      </a:r>
                      <a:endParaRPr lang="en-US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3E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LTE-M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3E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NB-</a:t>
                      </a:r>
                      <a:r>
                        <a:rPr lang="en-US" sz="7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Bold" panose="02020603020101020101" pitchFamily="18" charset="-127"/>
                          <a:ea typeface="KoPub돋움체 Bold" panose="02020603020101020101" pitchFamily="18" charset="-127"/>
                          <a:cs typeface="+mn-cs"/>
                        </a:rPr>
                        <a:t>IoT</a:t>
                      </a:r>
                      <a:endParaRPr lang="en-US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3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24">
                <a:tc rowSpan="7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기</a:t>
                      </a: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술</a:t>
                      </a: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성</a:t>
                      </a:r>
                    </a:p>
                  </a:txBody>
                  <a:tcPr marL="93273" marR="93273" marT="46636" marB="46636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커버리지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15km </a:t>
                      </a: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이내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11km </a:t>
                      </a: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이내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15km </a:t>
                      </a: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이내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9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주파수</a:t>
                      </a: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대역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비면허대역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면허대역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면허대역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1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통신속도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0.2-5Kbps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1Mbps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200Kbs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1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통신연결시간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400ms</a:t>
                      </a: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이하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1ms</a:t>
                      </a: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이하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1ms</a:t>
                      </a: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이하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124">
                <a:tc vMerge="1"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+mn-cs"/>
                      </a:endParaRPr>
                    </a:p>
                  </a:txBody>
                  <a:tcPr marL="93273" marR="93273" marT="46636" marB="46636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전력 소비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매우</a:t>
                      </a:r>
                      <a:r>
                        <a:rPr lang="en-US" altLang="ko-KR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낮음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낮음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낮음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472670"/>
                  </a:ext>
                </a:extLst>
              </a:tr>
              <a:tr h="398907">
                <a:tc vMerge="1"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+mn-cs"/>
                      </a:endParaRPr>
                    </a:p>
                  </a:txBody>
                  <a:tcPr marL="93273" marR="93273" marT="46636" marB="46636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통신 요금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자가망으로</a:t>
                      </a:r>
                      <a:endParaRPr lang="en-US" altLang="ko-KR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통신요금 없음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이동통신사</a:t>
                      </a:r>
                      <a:endParaRPr lang="en-US" altLang="ko-KR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통신요금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이동통신사</a:t>
                      </a:r>
                      <a:endParaRPr lang="en-US" altLang="ko-KR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통신요금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392958"/>
                  </a:ext>
                </a:extLst>
              </a:tr>
              <a:tr h="537691">
                <a:tc vMerge="1"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Medium" panose="02020603020101020101" pitchFamily="18" charset="-127"/>
                        <a:ea typeface="KoPub돋움체 Medium" panose="02020603020101020101" pitchFamily="18" charset="-127"/>
                        <a:cs typeface="+mn-cs"/>
                      </a:endParaRPr>
                    </a:p>
                  </a:txBody>
                  <a:tcPr marL="93273" marR="93273" marT="46636" marB="46636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서비스 자율성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신규 서비스</a:t>
                      </a:r>
                      <a:endParaRPr lang="en-US" altLang="ko-KR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자유롭게 개발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이동통신사</a:t>
                      </a:r>
                      <a:endParaRPr lang="en-US" altLang="ko-KR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인증 서비스만 가능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이동통신사</a:t>
                      </a:r>
                      <a:endParaRPr lang="en-US" altLang="ko-KR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인증 서비스만 가능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3716889"/>
                  </a:ext>
                </a:extLst>
              </a:tr>
              <a:tr h="398907">
                <a:tc rowSpan="3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적</a:t>
                      </a: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용</a:t>
                      </a: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Medium" panose="02020603020101020101" pitchFamily="18" charset="-127"/>
                          <a:ea typeface="KoPub돋움체 Medium" panose="02020603020101020101" pitchFamily="18" charset="-127"/>
                          <a:cs typeface="+mn-cs"/>
                        </a:rPr>
                        <a:t>성</a:t>
                      </a:r>
                    </a:p>
                  </a:txBody>
                  <a:tcPr marL="93273" marR="93273" marT="46636" marB="46636" anchor="ctr">
                    <a:lnL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가용성</a:t>
                      </a:r>
                      <a:r>
                        <a:rPr lang="en-US" altLang="ko-KR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한국</a:t>
                      </a:r>
                      <a:r>
                        <a:rPr lang="en-US" altLang="ko-KR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700" b="0" kern="120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이통사</a:t>
                      </a: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서비스</a:t>
                      </a:r>
                      <a:endParaRPr lang="en-US" altLang="ko-KR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자가망</a:t>
                      </a:r>
                      <a:r>
                        <a:rPr lang="en-US" altLang="ko-KR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사설망</a:t>
                      </a:r>
                      <a:r>
                        <a:rPr lang="en-US" altLang="ko-KR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이통사</a:t>
                      </a: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서비스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이통사 서비스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1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통신망구축비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저가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고가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고가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1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자가망</a:t>
                      </a: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 구축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용이 </a:t>
                      </a:r>
                      <a:r>
                        <a:rPr lang="en-US" altLang="ko-KR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700" b="0" kern="1200" dirty="0" err="1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비면허</a:t>
                      </a:r>
                      <a:r>
                        <a:rPr lang="en-US" altLang="ko-KR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700" b="0" kern="1200" dirty="0">
                        <a:ln>
                          <a:solidFill>
                            <a:schemeClr val="accent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KoPub돋움체 Light" panose="02020603020101020101" pitchFamily="18" charset="-127"/>
                        <a:ea typeface="KoPub돋움체 Light" panose="02020603020101020101" pitchFamily="18" charset="-127"/>
                        <a:cs typeface="+mn-cs"/>
                      </a:endParaRP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면허 필요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777514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700" b="0" kern="1200" dirty="0">
                          <a:ln>
                            <a:solidFill>
                              <a:schemeClr val="accent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KoPub돋움체 Light" panose="02020603020101020101" pitchFamily="18" charset="-127"/>
                          <a:ea typeface="KoPub돋움체 Light" panose="02020603020101020101" pitchFamily="18" charset="-127"/>
                          <a:cs typeface="+mn-cs"/>
                        </a:rPr>
                        <a:t>면허 필요</a:t>
                      </a:r>
                    </a:p>
                  </a:txBody>
                  <a:tcPr marL="93273" marR="93273" marT="46636" marB="46636" anchor="ctr">
                    <a:lnL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57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236476" y="69763"/>
            <a:ext cx="77771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lang="ko-KR" altLang="en-US" sz="2400" i="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네트워크 구축 방안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gray">
          <a:xfrm>
            <a:off x="306329" y="6651658"/>
            <a:ext cx="9144000" cy="20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2" tIns="46796" rIns="89992" bIns="46796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i="1" dirty="0">
                <a:solidFill>
                  <a:srgbClr val="F40006"/>
                </a:solidFill>
                <a:latin typeface="Calibri" pitchFamily="34" charset="0"/>
                <a:ea typeface="가는각진제목체"/>
                <a:cs typeface="Times New Roman" pitchFamily="18" charset="0"/>
              </a:rPr>
              <a:t>Confidential Information</a:t>
            </a:r>
          </a:p>
        </p:txBody>
      </p:sp>
      <p:sp>
        <p:nvSpPr>
          <p:cNvPr id="60" name="모서리가 둥근 직사각형 59"/>
          <p:cNvSpPr/>
          <p:nvPr/>
        </p:nvSpPr>
        <p:spPr>
          <a:xfrm>
            <a:off x="380171" y="2142066"/>
            <a:ext cx="3446135" cy="4102385"/>
          </a:xfrm>
          <a:prstGeom prst="roundRect">
            <a:avLst>
              <a:gd name="adj" fmla="val 10980"/>
            </a:avLst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62" name="모서리가 둥근 직사각형 61"/>
          <p:cNvSpPr/>
          <p:nvPr/>
        </p:nvSpPr>
        <p:spPr>
          <a:xfrm>
            <a:off x="658541" y="2426642"/>
            <a:ext cx="2881904" cy="1558686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65" name="모서리가 둥근 직사각형 64"/>
          <p:cNvSpPr/>
          <p:nvPr/>
        </p:nvSpPr>
        <p:spPr>
          <a:xfrm>
            <a:off x="5410868" y="2137016"/>
            <a:ext cx="4110615" cy="4107435"/>
          </a:xfrm>
          <a:prstGeom prst="roundRect">
            <a:avLst>
              <a:gd name="adj" fmla="val 8201"/>
            </a:avLst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69" name="TextBox 33"/>
          <p:cNvSpPr txBox="1">
            <a:spLocks noChangeArrowheads="1"/>
          </p:cNvSpPr>
          <p:nvPr/>
        </p:nvSpPr>
        <p:spPr bwMode="auto">
          <a:xfrm>
            <a:off x="5808407" y="3441944"/>
            <a:ext cx="132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</a:rPr>
              <a:t>LoRa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</a:rPr>
              <a:t> Network Server</a:t>
            </a:r>
            <a:endParaRPr kumimoji="0" lang="ko-KR" altLang="en-US" sz="1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72" name="TextBox 33"/>
          <p:cNvSpPr txBox="1">
            <a:spLocks noChangeArrowheads="1"/>
          </p:cNvSpPr>
          <p:nvPr/>
        </p:nvSpPr>
        <p:spPr bwMode="auto">
          <a:xfrm>
            <a:off x="8000738" y="4607001"/>
            <a:ext cx="1328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</a:rPr>
              <a:t>IoT Platform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grpSp>
        <p:nvGrpSpPr>
          <p:cNvPr id="116" name="그룹 115"/>
          <p:cNvGrpSpPr/>
          <p:nvPr/>
        </p:nvGrpSpPr>
        <p:grpSpPr>
          <a:xfrm>
            <a:off x="6073051" y="3887134"/>
            <a:ext cx="799312" cy="393359"/>
            <a:chOff x="5789973" y="2225741"/>
            <a:chExt cx="799312" cy="393359"/>
          </a:xfrm>
        </p:grpSpPr>
        <p:pic>
          <p:nvPicPr>
            <p:cNvPr id="87" name="그림 8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89973" y="2225741"/>
              <a:ext cx="799312" cy="393359"/>
            </a:xfrm>
            <a:prstGeom prst="rect">
              <a:avLst/>
            </a:prstGeom>
          </p:spPr>
        </p:pic>
        <p:pic>
          <p:nvPicPr>
            <p:cNvPr id="89" name="그림 8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06890" y="2242379"/>
              <a:ext cx="758216" cy="276984"/>
            </a:xfrm>
            <a:prstGeom prst="rect">
              <a:avLst/>
            </a:prstGeom>
          </p:spPr>
        </p:pic>
      </p:grpSp>
      <p:grpSp>
        <p:nvGrpSpPr>
          <p:cNvPr id="118" name="그룹 117"/>
          <p:cNvGrpSpPr/>
          <p:nvPr/>
        </p:nvGrpSpPr>
        <p:grpSpPr>
          <a:xfrm>
            <a:off x="8227741" y="3653414"/>
            <a:ext cx="799312" cy="393359"/>
            <a:chOff x="7944663" y="2102942"/>
            <a:chExt cx="799312" cy="393359"/>
          </a:xfrm>
        </p:grpSpPr>
        <p:pic>
          <p:nvPicPr>
            <p:cNvPr id="86" name="그림 8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44663" y="2102942"/>
              <a:ext cx="799312" cy="393359"/>
            </a:xfrm>
            <a:prstGeom prst="rect">
              <a:avLst/>
            </a:prstGeom>
          </p:spPr>
        </p:pic>
        <p:pic>
          <p:nvPicPr>
            <p:cNvPr id="90" name="그림 8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62899" y="2125098"/>
              <a:ext cx="759619" cy="270440"/>
            </a:xfrm>
            <a:prstGeom prst="rect">
              <a:avLst/>
            </a:prstGeom>
          </p:spPr>
        </p:pic>
      </p:grpSp>
      <p:pic>
        <p:nvPicPr>
          <p:cNvPr id="95" name="그림 2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22648" y="4496461"/>
            <a:ext cx="1100118" cy="3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그림 2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28852" y="4311343"/>
            <a:ext cx="1100118" cy="3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그림 2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71303" y="4316003"/>
            <a:ext cx="1353415" cy="45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그림 2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67405" y="4102831"/>
            <a:ext cx="1353415" cy="45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그림 5" descr="iso-f1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BFBFC"/>
              </a:clrFrom>
              <a:clrTo>
                <a:srgbClr val="FBFB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0385" y="2826895"/>
            <a:ext cx="497097" cy="62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" name="TextBox 106"/>
          <p:cNvSpPr txBox="1"/>
          <p:nvPr/>
        </p:nvSpPr>
        <p:spPr>
          <a:xfrm>
            <a:off x="2690938" y="3451415"/>
            <a:ext cx="739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</a:rPr>
              <a:t>LoRa G/W</a:t>
            </a:r>
          </a:p>
        </p:txBody>
      </p:sp>
      <p:pic>
        <p:nvPicPr>
          <p:cNvPr id="125" name="그림 124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" t="11817" r="4523" b="3553"/>
          <a:stretch/>
        </p:blipFill>
        <p:spPr>
          <a:xfrm>
            <a:off x="804059" y="2598976"/>
            <a:ext cx="719640" cy="504056"/>
          </a:xfrm>
          <a:prstGeom prst="rect">
            <a:avLst/>
          </a:prstGeom>
        </p:spPr>
      </p:pic>
      <p:sp>
        <p:nvSpPr>
          <p:cNvPr id="131" name="TextBox 130"/>
          <p:cNvSpPr txBox="1"/>
          <p:nvPr/>
        </p:nvSpPr>
        <p:spPr>
          <a:xfrm>
            <a:off x="1824964" y="2431739"/>
            <a:ext cx="630878" cy="32316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ct val="150000"/>
              </a:lnSpc>
              <a:spcBef>
                <a:spcPts val="25"/>
              </a:spcBef>
            </a:pPr>
            <a:r>
              <a:rPr lang="en-US" altLang="ko-KR" sz="1400" b="1" dirty="0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[Zone</a:t>
            </a:r>
            <a:r>
              <a:rPr lang="ko-KR" altLang="en-US" sz="1400" b="1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 </a:t>
            </a:r>
            <a:r>
              <a:rPr lang="en-US" altLang="ko-KR" sz="1400" b="1" dirty="0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A]</a:t>
            </a:r>
            <a:endParaRPr lang="ko-KR" altLang="en-US" sz="1400" b="1" dirty="0">
              <a:solidFill>
                <a:srgbClr val="C00000"/>
              </a:solidFill>
              <a:latin typeface="Calibri" panose="020F0502020204030204" pitchFamily="34" charset="0"/>
              <a:ea typeface="맑은 고딕" pitchFamily="50" charset="-127"/>
              <a:cs typeface="Times New Roman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1485121" y="3429655"/>
            <a:ext cx="778415" cy="383889"/>
            <a:chOff x="2887033" y="2511542"/>
            <a:chExt cx="778415" cy="383889"/>
          </a:xfrm>
        </p:grpSpPr>
        <p:pic>
          <p:nvPicPr>
            <p:cNvPr id="102" name="그림 101"/>
            <p:cNvPicPr>
              <a:picLocks noChangeAspect="1"/>
            </p:cNvPicPr>
            <p:nvPr/>
          </p:nvPicPr>
          <p:blipFill rotWithShape="1">
            <a:blip r:embed="rId9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54779" y="2511542"/>
              <a:ext cx="419937" cy="205978"/>
            </a:xfrm>
            <a:prstGeom prst="rect">
              <a:avLst/>
            </a:prstGeom>
          </p:spPr>
        </p:pic>
        <p:sp>
          <p:nvSpPr>
            <p:cNvPr id="137" name="TextBox 136"/>
            <p:cNvSpPr txBox="1"/>
            <p:nvPr/>
          </p:nvSpPr>
          <p:spPr>
            <a:xfrm>
              <a:off x="2887033" y="2649210"/>
              <a:ext cx="778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kern="0" dirty="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50" charset="-127"/>
                </a:rPr>
                <a:t>End-Device</a:t>
              </a:r>
              <a:endPara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161" name="직선 화살표 연결선 160"/>
          <p:cNvCxnSpPr/>
          <p:nvPr/>
        </p:nvCxnSpPr>
        <p:spPr>
          <a:xfrm flipV="1">
            <a:off x="2203742" y="3163061"/>
            <a:ext cx="456692" cy="8661"/>
          </a:xfrm>
          <a:prstGeom prst="straightConnector1">
            <a:avLst/>
          </a:prstGeom>
          <a:noFill/>
          <a:ln w="12700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162" name="TextBox 161"/>
          <p:cNvSpPr txBox="1"/>
          <p:nvPr/>
        </p:nvSpPr>
        <p:spPr>
          <a:xfrm>
            <a:off x="5734977" y="2232188"/>
            <a:ext cx="1349728" cy="32316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ct val="150000"/>
              </a:lnSpc>
              <a:spcBef>
                <a:spcPts val="25"/>
              </a:spcBef>
            </a:pPr>
            <a:r>
              <a:rPr lang="en-US" altLang="ko-KR" sz="1400" b="1" dirty="0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[</a:t>
            </a:r>
            <a:r>
              <a:rPr lang="ko-KR" altLang="en-US" sz="1400" b="1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관리국 </a:t>
            </a:r>
            <a:r>
              <a:rPr lang="en-US" altLang="ko-KR" sz="1400" b="1" dirty="0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/ </a:t>
            </a:r>
            <a:r>
              <a:rPr lang="ko-KR" altLang="en-US" sz="1400" b="1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서버실</a:t>
            </a:r>
            <a:r>
              <a:rPr lang="en-US" altLang="ko-KR" sz="1400" b="1" dirty="0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]</a:t>
            </a:r>
            <a:endParaRPr lang="ko-KR" altLang="en-US" sz="1400" b="1" dirty="0">
              <a:solidFill>
                <a:srgbClr val="C00000"/>
              </a:solidFill>
              <a:latin typeface="Calibri" panose="020F0502020204030204" pitchFamily="34" charset="0"/>
              <a:ea typeface="맑은 고딕" pitchFamily="50" charset="-127"/>
              <a:cs typeface="Times New Roman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180148" y="752188"/>
            <a:ext cx="9725851" cy="1297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2200"/>
              </a:lnSpc>
              <a:spcBef>
                <a:spcPts val="600"/>
              </a:spcBef>
              <a:defRPr/>
            </a:pPr>
            <a:r>
              <a:rPr lang="en-US" altLang="ko-KR" sz="1400" b="1" kern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LoRa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모뎀 장착된 서비스 단말이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지역내 구축된 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LoRa G/W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를 통하여 상위 서버로 서비스별 센싱 데이터를 전송하여 이를 통합적 수집 및 관리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활용 가능함</a:t>
            </a:r>
            <a:endParaRPr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atinLnBrk="0">
              <a:lnSpc>
                <a:spcPts val="2200"/>
              </a:lnSpc>
              <a:spcBef>
                <a:spcPts val="600"/>
              </a:spcBef>
              <a:defRPr/>
            </a:pP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관리국에서는 넓은 지역에 분산된 단말의 각종 정보를 원격 수집하여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분석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예측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이슈대응 등이 가능하며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사용자는 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Web/App</a:t>
            </a:r>
            <a:r>
              <a:rPr lang="ko-KR" altLang="en-US" sz="1400" b="1" kern="0">
                <a:latin typeface="맑은 고딕" panose="020B0503020000020004" pitchFamily="50" charset="-127"/>
                <a:ea typeface="맑은 고딕" panose="020B0503020000020004" pitchFamily="50" charset="-127"/>
              </a:rPr>
              <a:t>으로 서비스 정보를 손쉽게 파악할 수 있음</a:t>
            </a:r>
            <a:endParaRPr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658541" y="4397816"/>
            <a:ext cx="2881904" cy="1558686"/>
          </a:xfrm>
          <a:prstGeom prst="roundRect">
            <a:avLst/>
          </a:prstGeom>
          <a:solidFill>
            <a:srgbClr val="FFFFC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pic>
        <p:nvPicPr>
          <p:cNvPr id="59" name="그림 5" descr="iso-f1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BFBFC"/>
              </a:clrFrom>
              <a:clrTo>
                <a:srgbClr val="FBFB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0385" y="4798069"/>
            <a:ext cx="497097" cy="62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2690938" y="5422589"/>
            <a:ext cx="739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</a:rPr>
              <a:t>LoRa G/W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824964" y="4411577"/>
            <a:ext cx="622863" cy="32316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ct val="150000"/>
              </a:lnSpc>
              <a:spcBef>
                <a:spcPts val="25"/>
              </a:spcBef>
            </a:pPr>
            <a:r>
              <a:rPr lang="en-US" altLang="ko-KR" sz="1400" b="1" dirty="0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[Zone</a:t>
            </a:r>
            <a:r>
              <a:rPr lang="ko-KR" altLang="en-US" sz="1400" b="1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 </a:t>
            </a:r>
            <a:r>
              <a:rPr lang="en-US" altLang="ko-KR" sz="1400" b="1" dirty="0">
                <a:solidFill>
                  <a:srgbClr val="C00000"/>
                </a:solidFill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B]</a:t>
            </a:r>
            <a:endParaRPr lang="ko-KR" altLang="en-US" sz="1400" b="1" dirty="0">
              <a:solidFill>
                <a:srgbClr val="C00000"/>
              </a:solidFill>
              <a:latin typeface="Calibri" panose="020F0502020204030204" pitchFamily="34" charset="0"/>
              <a:ea typeface="맑은 고딕" pitchFamily="50" charset="-127"/>
              <a:cs typeface="Times New Roman"/>
            </a:endParaRPr>
          </a:p>
        </p:txBody>
      </p:sp>
      <p:grpSp>
        <p:nvGrpSpPr>
          <p:cNvPr id="66" name="그룹 65"/>
          <p:cNvGrpSpPr/>
          <p:nvPr/>
        </p:nvGrpSpPr>
        <p:grpSpPr>
          <a:xfrm>
            <a:off x="1858172" y="5503664"/>
            <a:ext cx="778415" cy="383889"/>
            <a:chOff x="2887033" y="2511542"/>
            <a:chExt cx="778415" cy="383889"/>
          </a:xfrm>
        </p:grpSpPr>
        <p:pic>
          <p:nvPicPr>
            <p:cNvPr id="68" name="그림 67"/>
            <p:cNvPicPr>
              <a:picLocks noChangeAspect="1"/>
            </p:cNvPicPr>
            <p:nvPr/>
          </p:nvPicPr>
          <p:blipFill rotWithShape="1">
            <a:blip r:embed="rId9" cstate="screen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54779" y="2511542"/>
              <a:ext cx="419937" cy="205978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2887033" y="2649210"/>
              <a:ext cx="778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kern="0" dirty="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50" charset="-127"/>
                </a:rPr>
                <a:t>End-Device</a:t>
              </a:r>
              <a:endPara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71" name="직선 화살표 연결선 70"/>
          <p:cNvCxnSpPr/>
          <p:nvPr/>
        </p:nvCxnSpPr>
        <p:spPr>
          <a:xfrm flipV="1">
            <a:off x="2093191" y="5141521"/>
            <a:ext cx="456692" cy="8661"/>
          </a:xfrm>
          <a:prstGeom prst="straightConnector1">
            <a:avLst/>
          </a:prstGeom>
          <a:noFill/>
          <a:ln w="12700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  <a:headEnd type="triangle"/>
            <a:tailEnd type="triangle"/>
          </a:ln>
          <a:effectLst/>
        </p:spPr>
      </p:cxnSp>
      <p:cxnSp>
        <p:nvCxnSpPr>
          <p:cNvPr id="13" name="직선 화살표 연결선 12"/>
          <p:cNvCxnSpPr>
            <a:cxnSpLocks/>
          </p:cNvCxnSpPr>
          <p:nvPr/>
        </p:nvCxnSpPr>
        <p:spPr bwMode="auto">
          <a:xfrm flipV="1">
            <a:off x="4748733" y="4109263"/>
            <a:ext cx="1130925" cy="4037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8" name="직선 화살표 연결선 87"/>
          <p:cNvCxnSpPr/>
          <p:nvPr/>
        </p:nvCxnSpPr>
        <p:spPr bwMode="auto">
          <a:xfrm>
            <a:off x="3284906" y="3163538"/>
            <a:ext cx="1063785" cy="87473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2" name="직선 화살표 연결선 91"/>
          <p:cNvCxnSpPr/>
          <p:nvPr/>
        </p:nvCxnSpPr>
        <p:spPr bwMode="auto">
          <a:xfrm flipV="1">
            <a:off x="3316531" y="4497042"/>
            <a:ext cx="974713" cy="61610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75" name="그룹 74"/>
          <p:cNvGrpSpPr/>
          <p:nvPr/>
        </p:nvGrpSpPr>
        <p:grpSpPr>
          <a:xfrm>
            <a:off x="4051149" y="3627159"/>
            <a:ext cx="1247624" cy="1200096"/>
            <a:chOff x="3565972" y="5645199"/>
            <a:chExt cx="1524000" cy="1524000"/>
          </a:xfrm>
        </p:grpSpPr>
        <p:pic>
          <p:nvPicPr>
            <p:cNvPr id="76" name="그림 75"/>
            <p:cNvPicPr>
              <a:picLocks noChangeAspect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5972" y="5645199"/>
              <a:ext cx="1524000" cy="1524000"/>
            </a:xfrm>
            <a:prstGeom prst="rect">
              <a:avLst/>
            </a:prstGeom>
          </p:spPr>
        </p:pic>
        <p:sp>
          <p:nvSpPr>
            <p:cNvPr id="77" name="TextBox 76"/>
            <p:cNvSpPr txBox="1"/>
            <p:nvPr/>
          </p:nvSpPr>
          <p:spPr>
            <a:xfrm flipH="1">
              <a:off x="3719492" y="6204518"/>
              <a:ext cx="1216583" cy="508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50" charset="-127"/>
                </a:rPr>
                <a:t>Internet Network*</a:t>
              </a:r>
              <a:endPara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50" charset="-127"/>
              </a:endParaRPr>
            </a:p>
          </p:txBody>
        </p:sp>
      </p:grpSp>
      <p:cxnSp>
        <p:nvCxnSpPr>
          <p:cNvPr id="56" name="직선 화살표 연결선 55"/>
          <p:cNvCxnSpPr/>
          <p:nvPr/>
        </p:nvCxnSpPr>
        <p:spPr bwMode="auto">
          <a:xfrm>
            <a:off x="6944937" y="4002773"/>
            <a:ext cx="1066022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5464670" y="6311158"/>
            <a:ext cx="3540082" cy="161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50000"/>
              </a:lnSpc>
              <a:spcBef>
                <a:spcPts val="25"/>
              </a:spcBef>
            </a:pPr>
            <a:r>
              <a:rPr lang="en-US" altLang="ko-KR" sz="700" dirty="0"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* </a:t>
            </a:r>
            <a:r>
              <a:rPr lang="ko-KR" altLang="en-US" sz="700"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백홀망은 지자체의 내부망</a:t>
            </a:r>
            <a:r>
              <a:rPr lang="en-US" altLang="ko-KR" sz="700" dirty="0"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(CCTV</a:t>
            </a:r>
            <a:r>
              <a:rPr lang="ko-KR" altLang="en-US" sz="700"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망 등</a:t>
            </a:r>
            <a:r>
              <a:rPr lang="en-US" altLang="ko-KR" sz="700" dirty="0"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), </a:t>
            </a:r>
            <a:r>
              <a:rPr lang="ko-KR" altLang="en-US" sz="700"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유선망</a:t>
            </a:r>
            <a:r>
              <a:rPr lang="en-US" altLang="ko-KR" sz="700" dirty="0"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, </a:t>
            </a:r>
            <a:r>
              <a:rPr lang="ko-KR" altLang="en-US" sz="700">
                <a:latin typeface="Calibri" panose="020F0502020204030204" pitchFamily="34" charset="0"/>
                <a:ea typeface="맑은 고딕" pitchFamily="50" charset="-127"/>
                <a:cs typeface="Times New Roman"/>
              </a:rPr>
              <a:t>무선망 등 구축환경에 따라 선택 가능</a:t>
            </a:r>
            <a:endParaRPr lang="en-US" altLang="ko-KR" sz="700" dirty="0">
              <a:latin typeface="Calibri" panose="020F0502020204030204" pitchFamily="34" charset="0"/>
              <a:ea typeface="맑은 고딕" pitchFamily="50" charset="-127"/>
              <a:cs typeface="Times New Roman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821" y="2824784"/>
            <a:ext cx="518106" cy="51810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2877" y="3193019"/>
            <a:ext cx="649916" cy="649916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4" t="36013" r="38633" b="30342"/>
          <a:stretch/>
        </p:blipFill>
        <p:spPr>
          <a:xfrm>
            <a:off x="736007" y="4877719"/>
            <a:ext cx="471110" cy="63919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1" y="4674800"/>
            <a:ext cx="551880" cy="55188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5" t="5128" r="20500" b="8975"/>
          <a:stretch/>
        </p:blipFill>
        <p:spPr>
          <a:xfrm>
            <a:off x="1309596" y="5270009"/>
            <a:ext cx="582147" cy="57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26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236476" y="69763"/>
            <a:ext cx="77771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lang="ko-KR" altLang="en-US" sz="2400" i="0" kern="0" dirty="0">
                <a:solidFill>
                  <a:srgbClr val="000000"/>
                </a:solidFill>
                <a:ea typeface="맑은 고딕" panose="020B0503020000020004" pitchFamily="50" charset="-127"/>
              </a:rPr>
              <a:t>네트워크 구축 방안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gray">
          <a:xfrm>
            <a:off x="306329" y="6651658"/>
            <a:ext cx="9144000" cy="20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2" tIns="46796" rIns="89992" bIns="46796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i="1" dirty="0">
                <a:solidFill>
                  <a:srgbClr val="F40006"/>
                </a:solidFill>
                <a:latin typeface="Calibri" pitchFamily="34" charset="0"/>
                <a:ea typeface="가는각진제목체"/>
                <a:cs typeface="Times New Roman" pitchFamily="18" charset="0"/>
              </a:rPr>
              <a:t>Confidential Information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5E8EE61-9AAC-12D5-83D1-189BC5514B83}"/>
              </a:ext>
            </a:extLst>
          </p:cNvPr>
          <p:cNvSpPr/>
          <p:nvPr/>
        </p:nvSpPr>
        <p:spPr>
          <a:xfrm>
            <a:off x="200472" y="952100"/>
            <a:ext cx="792641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  <a:spcBef>
                <a:spcPct val="50000"/>
              </a:spcBef>
              <a:buClr>
                <a:srgbClr val="5F5F5F"/>
              </a:buClr>
            </a:pPr>
            <a:r>
              <a:rPr kumimoji="1" lang="ko-KR" altLang="en-US" sz="1400" b="1" dirty="0" err="1">
                <a:solidFill>
                  <a:srgbClr val="000000"/>
                </a:solidFill>
              </a:rPr>
              <a:t>지자체</a:t>
            </a:r>
            <a:r>
              <a:rPr kumimoji="1" lang="ko-KR" altLang="en-US" sz="1400" b="1" dirty="0">
                <a:solidFill>
                  <a:srgbClr val="000000"/>
                </a:solidFill>
              </a:rPr>
              <a:t> 행정망 적용 시 </a:t>
            </a:r>
            <a:r>
              <a:rPr lang="ko-KR" altLang="en-US" sz="1400" b="1" dirty="0">
                <a:solidFill>
                  <a:srgbClr val="000000"/>
                </a:solidFill>
              </a:rPr>
              <a:t>네트워크 구성도 예시</a:t>
            </a:r>
            <a:endParaRPr lang="en-US" altLang="ko-KR" sz="1400" b="1" dirty="0">
              <a:solidFill>
                <a:srgbClr val="000000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12CD55-9A48-40C0-6359-56EEAC8AE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09" y="1389414"/>
            <a:ext cx="8712968" cy="519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71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 txBox="1">
            <a:spLocks/>
          </p:cNvSpPr>
          <p:nvPr/>
        </p:nvSpPr>
        <p:spPr>
          <a:xfrm>
            <a:off x="236476" y="69763"/>
            <a:ext cx="77771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1600" b="1" i="1">
                <a:solidFill>
                  <a:schemeClr val="tx2"/>
                </a:solidFill>
                <a:latin typeface="Trebuchet MS" pitchFamily="34" charset="0"/>
                <a:ea typeface="굴림" pitchFamily="50" charset="-127"/>
              </a:defRPr>
            </a:lvl9pPr>
          </a:lstStyle>
          <a:p>
            <a:pPr>
              <a:spcBef>
                <a:spcPct val="20000"/>
              </a:spcBef>
              <a:buSzPct val="100000"/>
            </a:pPr>
            <a:r>
              <a:rPr lang="en-US" altLang="ko-KR" sz="2400" i="0" kern="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WISNET LoRa </a:t>
            </a:r>
            <a:r>
              <a:rPr lang="ko-KR" altLang="en-US" sz="2400" i="0" kern="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제품 기술규격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gray">
          <a:xfrm>
            <a:off x="381000" y="6617672"/>
            <a:ext cx="9144000" cy="20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2" tIns="46796" rIns="89992" bIns="46796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i="1" dirty="0">
                <a:solidFill>
                  <a:srgbClr val="F40006"/>
                </a:solidFill>
                <a:latin typeface="Calibri" pitchFamily="34" charset="0"/>
                <a:ea typeface="가는각진제목체"/>
                <a:cs typeface="Times New Roman" pitchFamily="18" charset="0"/>
              </a:rPr>
              <a:t>Confidential Information</a:t>
            </a:r>
          </a:p>
        </p:txBody>
      </p:sp>
      <p:graphicFrame>
        <p:nvGraphicFramePr>
          <p:cNvPr id="5" name="Group 124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3081149"/>
              </p:ext>
            </p:extLst>
          </p:nvPr>
        </p:nvGraphicFramePr>
        <p:xfrm>
          <a:off x="1369241" y="1814236"/>
          <a:ext cx="3233799" cy="4803436"/>
        </p:xfrm>
        <a:graphic>
          <a:graphicData uri="http://schemas.openxmlformats.org/drawingml/2006/table">
            <a:tbl>
              <a:tblPr/>
              <a:tblGrid>
                <a:gridCol w="100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71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itchFamily="18" charset="0"/>
                        </a:rPr>
                        <a:t>Item</a:t>
                      </a:r>
                      <a:endParaRPr kumimoji="1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45917" marR="45917" marT="45917" marB="459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itchFamily="18" charset="0"/>
                        </a:rPr>
                        <a:t>옥외형</a:t>
                      </a:r>
                      <a:r>
                        <a:rPr kumimoji="1" lang="ko-KR" altLang="en-US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itchFamily="18" charset="0"/>
                        </a:rPr>
                        <a:t> </a:t>
                      </a:r>
                      <a:r>
                        <a:rPr kumimoji="1" lang="en-US" altLang="ko-KR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itchFamily="18" charset="0"/>
                        </a:rPr>
                        <a:t>Gateway</a:t>
                      </a:r>
                      <a:endParaRPr kumimoji="1" lang="ko-KR" altLang="en-US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itchFamily="18" charset="0"/>
                      </a:endParaRPr>
                    </a:p>
                  </a:txBody>
                  <a:tcPr marL="45917" marR="45917" marT="45917" marB="459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16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o-KR" altLang="en-US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외관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ko-KR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4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CPU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ARM Cortex A9 (32Bit) Dual-Core</a:t>
                      </a:r>
                      <a:endParaRPr lang="ko-KR" sz="1100" b="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4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L2 Cache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256KB</a:t>
                      </a:r>
                      <a:endParaRPr lang="ko-KR" sz="1100" b="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4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RAM /</a:t>
                      </a:r>
                      <a:r>
                        <a:rPr lang="en-US" altLang="ko-KR" sz="1100" b="1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Flash</a:t>
                      </a:r>
                      <a:endParaRPr lang="ko-KR" sz="1100" b="1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1GB DDR3 / </a:t>
                      </a: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256MB NAND</a:t>
                      </a:r>
                      <a:endParaRPr lang="ko-KR" altLang="ko-KR" sz="1100" b="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7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Backhaul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LTE</a:t>
                      </a: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(WCDMA) or Ethernet </a:t>
                      </a:r>
                      <a:b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</a:br>
                      <a:r>
                        <a:rPr lang="en-US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100" b="0" kern="100" baseline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장비 내부에 </a:t>
                      </a:r>
                      <a:r>
                        <a:rPr lang="en-US" altLang="ko-KR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LTE</a:t>
                      </a:r>
                      <a:r>
                        <a:rPr lang="ko-KR" altLang="en-US" sz="1100" b="0" kern="100" baseline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모뎀 탑재</a:t>
                      </a:r>
                      <a:r>
                        <a:rPr lang="en-US" altLang="ko-KR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 </a:t>
                      </a:r>
                      <a:endParaRPr lang="ko-KR" sz="1100" b="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7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Power</a:t>
                      </a:r>
                      <a:r>
                        <a:rPr lang="en-US" altLang="ko-KR" sz="1100" b="1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Input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AC 220V or </a:t>
                      </a:r>
                      <a:r>
                        <a:rPr lang="en-US" sz="1100" b="0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PoE</a:t>
                      </a:r>
                      <a:b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</a:b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100" b="0" kern="1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전원 이상 발생 시 상태보고 가능</a:t>
                      </a: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)</a:t>
                      </a:r>
                      <a:endParaRPr lang="en-US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IP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IP67</a:t>
                      </a: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84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Antenna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LTE :</a:t>
                      </a:r>
                      <a:r>
                        <a:rPr lang="en-US" altLang="ko-KR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Internal Antenna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GPS</a:t>
                      </a:r>
                      <a:r>
                        <a:rPr lang="en-US" altLang="ko-KR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ko-KR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Internal Antenna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00" baseline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LoRa</a:t>
                      </a:r>
                      <a:r>
                        <a:rPr lang="en-US" altLang="ko-KR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: External Antenna </a:t>
                      </a:r>
                      <a:endParaRPr lang="en-US" altLang="ko-KR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Security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AES128</a:t>
                      </a:r>
                      <a:endParaRPr lang="ko-KR" sz="1100" b="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Channel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8 Channel</a:t>
                      </a:r>
                      <a:endParaRPr lang="ko-KR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3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Frequency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KR920 / AS923 / EU868 / EU433</a:t>
                      </a: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3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Operating</a:t>
                      </a:r>
                      <a:r>
                        <a:rPr lang="en-US" altLang="ko-KR" sz="1100" b="1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Temp.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-30</a:t>
                      </a:r>
                      <a:r>
                        <a:rPr kumimoji="0" lang="en-US" altLang="ko-KR" sz="1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℃</a:t>
                      </a:r>
                      <a:r>
                        <a:rPr lang="en-US" altLang="ko-KR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~ +50 ℃</a:t>
                      </a:r>
                      <a:endParaRPr lang="ko-KR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3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Weight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1.8kg</a:t>
                      </a:r>
                      <a:endParaRPr lang="ko-KR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3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ko-KR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Standard</a:t>
                      </a:r>
                      <a:endParaRPr lang="ko-KR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1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100" b="0" kern="1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LoRa</a:t>
                      </a:r>
                      <a:r>
                        <a:rPr lang="en-US" altLang="ko-KR" sz="1100" b="0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 Alliance </a:t>
                      </a:r>
                      <a:r>
                        <a:rPr lang="en-US" altLang="ko-KR" sz="11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Release 1.5</a:t>
                      </a:r>
                      <a:endParaRPr lang="ko-KR" sz="11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8735" marR="3873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1" name="모서리가 둥근 직사각형 10"/>
          <p:cNvSpPr/>
          <p:nvPr/>
        </p:nvSpPr>
        <p:spPr bwMode="auto">
          <a:xfrm>
            <a:off x="1237373" y="1378911"/>
            <a:ext cx="2431047" cy="354639"/>
          </a:xfrm>
          <a:prstGeom prst="roundRect">
            <a:avLst/>
          </a:prstGeom>
          <a:solidFill>
            <a:srgbClr val="002060"/>
          </a:solidFill>
          <a:ln>
            <a:noFill/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177800" indent="-177800" algn="ctr">
              <a:lnSpc>
                <a:spcPct val="15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Gateway</a:t>
            </a:r>
            <a:endParaRPr lang="ko-KR" altLang="en-US" sz="1600" b="1" dirty="0">
              <a:solidFill>
                <a:schemeClr val="bg1"/>
              </a:solidFill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4953000" y="1423593"/>
            <a:ext cx="390396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ko-KR" sz="1200" b="1" u="sng" dirty="0">
                <a:latin typeface="Calibri" panose="020F0502020204030204" pitchFamily="34" charset="0"/>
                <a:ea typeface="맑은 고딕" panose="020B0503020000020004" pitchFamily="50" charset="-127"/>
              </a:rPr>
              <a:t>GATEWAY</a:t>
            </a:r>
          </a:p>
          <a:p>
            <a:pPr marL="171446" indent="-171446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 err="1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LoRaWAN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표준 만족</a:t>
            </a:r>
            <a:endParaRPr lang="en-US" altLang="ko-KR" sz="1050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국내 이동통신사업자 </a:t>
            </a:r>
            <a:r>
              <a:rPr lang="ko-KR" altLang="en-US" sz="1050" dirty="0" err="1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전국망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구축</a:t>
            </a:r>
            <a:endParaRPr lang="en-US" altLang="ko-KR" sz="1050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가벼운 무게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작은 사이즈로 구축 및 이설 용이</a:t>
            </a:r>
            <a:endParaRPr lang="en-US" altLang="ko-KR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다양한 전원 공급방식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(AC 220V, 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</a:t>
            </a:r>
            <a:r>
              <a:rPr lang="en-US" altLang="ko-KR" sz="1050" dirty="0" err="1">
                <a:latin typeface="Calibri" panose="020F0502020204030204" pitchFamily="34" charset="0"/>
                <a:ea typeface="맑은 고딕" panose="020B0503020000020004" pitchFamily="50" charset="-127"/>
              </a:rPr>
              <a:t>PoE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)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및 유무선 </a:t>
            </a:r>
            <a:r>
              <a:rPr lang="ko-KR" altLang="en-US" sz="1050" dirty="0" err="1">
                <a:latin typeface="Calibri" panose="020F0502020204030204" pitchFamily="34" charset="0"/>
                <a:ea typeface="맑은 고딕" panose="020B0503020000020004" pitchFamily="50" charset="-127"/>
              </a:rPr>
              <a:t>백홀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지원 설치 장소 및 환경에 자유로움</a:t>
            </a:r>
            <a:endParaRPr lang="en-US" altLang="ko-KR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 err="1">
                <a:latin typeface="Calibri" panose="020F0502020204030204" pitchFamily="34" charset="0"/>
                <a:ea typeface="맑은 고딕" panose="020B0503020000020004" pitchFamily="50" charset="-127"/>
              </a:rPr>
              <a:t>옥외형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제품은 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IP67 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및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-30~+50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도 온도규격 지원</a:t>
            </a:r>
            <a:endParaRPr lang="en-US" altLang="ko-KR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 err="1">
                <a:latin typeface="Calibri" panose="020F0502020204030204" pitchFamily="34" charset="0"/>
                <a:ea typeface="맑은 고딕" panose="020B0503020000020004" pitchFamily="50" charset="-127"/>
              </a:rPr>
              <a:t>옥내형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제품은 작고 미려환 외관으로 실내의 주변 환경과 조화로이 설치 가능 </a:t>
            </a:r>
            <a:endParaRPr lang="en-US" altLang="ko-KR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ko-KR" sz="500" u="sng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200" b="1" u="sng" dirty="0">
                <a:latin typeface="Calibri" panose="020F0502020204030204" pitchFamily="34" charset="0"/>
                <a:ea typeface="맑은 고딕" panose="020B0503020000020004" pitchFamily="50" charset="-127"/>
              </a:rPr>
              <a:t>NETWORK SERVER</a:t>
            </a: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 err="1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LoRa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Alliance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및 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oneM2M 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표준에 따라 설계되어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표준 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G/W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와의 정합성 및 안정성 제공</a:t>
            </a:r>
            <a:endParaRPr lang="en-US" altLang="ko-KR" sz="1050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ko-KR" sz="500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200" b="1" u="sng" dirty="0" err="1">
                <a:latin typeface="Calibri" panose="020F0502020204030204" pitchFamily="34" charset="0"/>
                <a:ea typeface="맑은 고딕" panose="020B0503020000020004" pitchFamily="50" charset="-127"/>
              </a:rPr>
              <a:t>IoT</a:t>
            </a:r>
            <a:r>
              <a:rPr lang="en-US" altLang="ko-KR" sz="1200" b="1" u="sng" dirty="0">
                <a:latin typeface="Calibri" panose="020F0502020204030204" pitchFamily="34" charset="0"/>
                <a:ea typeface="맑은 고딕" panose="020B0503020000020004" pitchFamily="50" charset="-127"/>
              </a:rPr>
              <a:t> PLATFORM</a:t>
            </a: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oneM2M 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표준에 따라 설계되어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, Application 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개발사가 진입 장벽 없이 </a:t>
            </a:r>
            <a:r>
              <a:rPr lang="en-US" altLang="ko-KR" sz="1050" dirty="0" err="1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IoT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Platform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과 연동 할 수 있으며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, </a:t>
            </a:r>
            <a:r>
              <a:rPr lang="en-US" altLang="ko-KR" sz="1050" dirty="0" err="1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LoRa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외의 </a:t>
            </a:r>
            <a:r>
              <a:rPr lang="en-US" altLang="ko-KR" sz="1050" dirty="0" err="1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IoT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단말도 수용가능</a:t>
            </a:r>
            <a:r>
              <a:rPr lang="en-US" altLang="ko-KR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 ▷</a:t>
            </a:r>
            <a:r>
              <a:rPr lang="ko-KR" altLang="en-US" sz="105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  <a:sym typeface="Wingdings" panose="05000000000000000000" pitchFamily="2" charset="2"/>
              </a:rPr>
              <a:t>높은 서비스 확장성 제공 </a:t>
            </a:r>
            <a:endParaRPr lang="en-US" altLang="ko-KR" sz="1050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플랫폼 관리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수집데이터 관리 및 보안관리 기능 제공</a:t>
            </a:r>
            <a:endParaRPr lang="en-US" altLang="ko-KR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단말의 수신상태를 </a:t>
            </a:r>
            <a:r>
              <a:rPr lang="ko-KR" altLang="en-US" sz="1050" dirty="0" err="1">
                <a:latin typeface="Calibri" panose="020F0502020204030204" pitchFamily="34" charset="0"/>
                <a:ea typeface="맑은 고딕" panose="020B0503020000020004" pitchFamily="50" charset="-127"/>
              </a:rPr>
              <a:t>모니터링하여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수신불량 단말을 선별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/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현황을 사용자에게 통지</a:t>
            </a:r>
            <a:endParaRPr lang="en-US" altLang="ko-KR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단말 위치 표시 기능 제공 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단말내 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GPS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</a:t>
            </a:r>
            <a:r>
              <a:rPr lang="ko-KR" altLang="en-US" sz="1050" dirty="0" err="1">
                <a:latin typeface="Calibri" panose="020F0502020204030204" pitchFamily="34" charset="0"/>
                <a:ea typeface="맑은 고딕" panose="020B0503020000020004" pitchFamily="50" charset="-127"/>
              </a:rPr>
              <a:t>내장시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)</a:t>
            </a: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ko-KR" sz="50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algn="just">
              <a:lnSpc>
                <a:spcPct val="120000"/>
              </a:lnSpc>
            </a:pPr>
            <a:r>
              <a:rPr lang="en-US" altLang="ko-KR" sz="1200" b="1" u="sng" dirty="0">
                <a:latin typeface="Calibri" panose="020F0502020204030204" pitchFamily="34" charset="0"/>
                <a:ea typeface="맑은 고딕" panose="020B0503020000020004" pitchFamily="50" charset="-127"/>
              </a:rPr>
              <a:t>G-EMS</a:t>
            </a: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Gateway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의 상태정보를 표시하고 사용자가 원격으로 </a:t>
            </a:r>
            <a:r>
              <a:rPr lang="ko-KR" altLang="en-US" sz="1050" dirty="0" err="1">
                <a:latin typeface="Calibri" panose="020F0502020204030204" pitchFamily="34" charset="0"/>
                <a:ea typeface="맑은 고딕" panose="020B0503020000020004" pitchFamily="50" charset="-127"/>
              </a:rPr>
              <a:t>설정값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변경 가능</a:t>
            </a:r>
            <a:endParaRPr lang="en-US" altLang="ko-KR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Gateway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의 신규</a:t>
            </a: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 S/W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를 원격 다운로드 기능 제공</a:t>
            </a:r>
            <a:endParaRPr lang="en-US" altLang="ko-KR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  <a:p>
            <a:pPr marL="171446" indent="-171446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Gateway </a:t>
            </a:r>
            <a:r>
              <a:rPr lang="ko-KR" altLang="en-US" sz="1050" dirty="0">
                <a:latin typeface="Calibri" panose="020F0502020204030204" pitchFamily="34" charset="0"/>
                <a:ea typeface="맑은 고딕" panose="020B0503020000020004" pitchFamily="50" charset="-127"/>
              </a:rPr>
              <a:t>데이터 사용 통계 및 관련 이력 제공</a:t>
            </a:r>
            <a:endParaRPr lang="en-US" altLang="ko-KR" sz="1050" dirty="0"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80148" y="662228"/>
            <a:ext cx="9725851" cy="625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ts val="2200"/>
              </a:lnSpc>
              <a:spcBef>
                <a:spcPts val="600"/>
              </a:spcBef>
              <a:defRPr/>
            </a:pP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WISNET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은 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LoRa Gateway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및 상위연동서버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관리서버 등 </a:t>
            </a:r>
            <a:r>
              <a:rPr lang="en-US" altLang="ko-KR" sz="1400" b="1" kern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LoRa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인프라 구축에 필요한 솔루션을 구비하고 있으며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b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SKT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전국망은 물론 공공기관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지자체에 서비스 기반의 다양한 구축 경험을 기반으로 수요자 중심의 </a:t>
            </a:r>
            <a:r>
              <a:rPr lang="ko-KR" altLang="en-US" sz="1400" b="1" kern="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망설계</a:t>
            </a:r>
            <a:r>
              <a:rPr lang="en-US" altLang="ko-KR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400" b="1" kern="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구축 가능</a:t>
            </a:r>
            <a:endParaRPr lang="en-US" altLang="ko-KR" sz="1400" b="1" kern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5" b="6389"/>
          <a:stretch/>
        </p:blipFill>
        <p:spPr>
          <a:xfrm>
            <a:off x="2644935" y="2106862"/>
            <a:ext cx="842457" cy="95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15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11"/>
          <p:cNvSpPr txBox="1">
            <a:spLocks noChangeArrowheads="1"/>
          </p:cNvSpPr>
          <p:nvPr/>
        </p:nvSpPr>
        <p:spPr bwMode="gray">
          <a:xfrm>
            <a:off x="381000" y="6617672"/>
            <a:ext cx="9144000" cy="20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9992" tIns="46796" rIns="89992" bIns="46796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ko-KR" sz="700" b="1" i="1" dirty="0">
                <a:solidFill>
                  <a:srgbClr val="F40006"/>
                </a:solidFill>
                <a:latin typeface="Calibri" pitchFamily="34" charset="0"/>
                <a:ea typeface="가는각진제목체"/>
                <a:cs typeface="Times New Roman" pitchFamily="18" charset="0"/>
              </a:rPr>
              <a:t>Confidential Information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2852936"/>
            <a:ext cx="914400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800" b="1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End of Document</a:t>
            </a:r>
            <a:endParaRPr lang="ko-KR" altLang="en-US" sz="2800" b="1" dirty="0">
              <a:solidFill>
                <a:srgbClr val="000000"/>
              </a:solidFill>
              <a:latin typeface="Calibri" panose="020F0502020204030204" pitchFamily="34" charset="0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21277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Trebuchet MS"/>
        <a:ea typeface="굴림"/>
        <a:cs typeface=""/>
      </a:majorFont>
      <a:minorFont>
        <a:latin typeface="Trebuchet MS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/>
        </a:solidFill>
        <a:ln w="25400" algn="ctr">
          <a:solidFill>
            <a:schemeClr val="accent2"/>
          </a:solidFill>
          <a:miter lim="800000"/>
          <a:headEnd/>
          <a:tailEnd/>
        </a:ln>
        <a:effectLst/>
        <a:scene3d>
          <a:camera prst="orthographicFront"/>
          <a:lightRig rig="threePt" dir="t"/>
        </a:scene3d>
        <a:sp3d>
          <a:bevelB w="165100" prst="coolSlant"/>
        </a:sp3d>
      </a:spPr>
      <a:bodyPr wrap="none" rtlCol="0" anchor="ctr"/>
      <a:lstStyle>
        <a:defPPr marL="177800" indent="-177800" algn="ctr">
          <a:lnSpc>
            <a:spcPct val="150000"/>
          </a:lnSpc>
          <a:defRPr sz="1400" dirty="0">
            <a:latin typeface="HY헤드라인M" pitchFamily="18" charset="-127"/>
            <a:ea typeface="HY헤드라인M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177800" marR="0" indent="-17780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ea typeface="굴림" pitchFamily="50" charset="-127"/>
          </a:defRPr>
        </a:defPPr>
      </a:lstStyle>
    </a:lnDef>
    <a:txDef>
      <a:spPr/>
      <a:bodyPr vert="horz" wrap="square" lIns="0" tIns="0" rIns="0" bIns="0" rtlCol="0">
        <a:spAutoFit/>
      </a:bodyPr>
      <a:lstStyle>
        <a:defPPr>
          <a:lnSpc>
            <a:spcPct val="150000"/>
          </a:lnSpc>
          <a:spcBef>
            <a:spcPts val="25"/>
          </a:spcBef>
          <a:defRPr sz="1400" dirty="0">
            <a:latin typeface="맑은 고딕" pitchFamily="50" charset="-127"/>
            <a:ea typeface="맑은 고딕" pitchFamily="50" charset="-127"/>
            <a:cs typeface="Times New Roman"/>
          </a:defRPr>
        </a:defPPr>
      </a:lstStyle>
    </a:tx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989</Words>
  <Application>Microsoft Office PowerPoint</Application>
  <PresentationFormat>A4 용지(210x297mm)</PresentationFormat>
  <Paragraphs>207</Paragraphs>
  <Slides>9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1" baseType="lpstr">
      <vt:lpstr>Wingdings</vt:lpstr>
      <vt:lpstr>Calibri</vt:lpstr>
      <vt:lpstr>KoPub돋움체 Bold</vt:lpstr>
      <vt:lpstr>KoPub돋움체 Medium</vt:lpstr>
      <vt:lpstr>Trebuchet MS</vt:lpstr>
      <vt:lpstr>Arial</vt:lpstr>
      <vt:lpstr>KoPub돋움체 Light</vt:lpstr>
      <vt:lpstr>HY견고딕</vt:lpstr>
      <vt:lpstr>맑은 고딕</vt:lpstr>
      <vt:lpstr>HY헤드라인M</vt:lpstr>
      <vt:lpstr>1_기본 디자인</vt:lpstr>
      <vt:lpstr>think-cell Slide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WND Telecom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Yun.H</dc:creator>
  <cp:lastModifiedBy>효훈 김</cp:lastModifiedBy>
  <cp:revision>5087</cp:revision>
  <cp:lastPrinted>2018-10-12T08:13:28Z</cp:lastPrinted>
  <dcterms:created xsi:type="dcterms:W3CDTF">2007-02-05T09:56:57Z</dcterms:created>
  <dcterms:modified xsi:type="dcterms:W3CDTF">2025-06-14T05:50:27Z</dcterms:modified>
</cp:coreProperties>
</file>